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84" r:id="rId1"/>
  </p:sldMasterIdLst>
  <p:notesMasterIdLst>
    <p:notesMasterId r:id="rId42"/>
  </p:notesMasterIdLst>
  <p:sldIdLst>
    <p:sldId id="259" r:id="rId2"/>
    <p:sldId id="260" r:id="rId3"/>
    <p:sldId id="269" r:id="rId4"/>
    <p:sldId id="319" r:id="rId5"/>
    <p:sldId id="268" r:id="rId6"/>
    <p:sldId id="262" r:id="rId7"/>
    <p:sldId id="263" r:id="rId8"/>
    <p:sldId id="264" r:id="rId9"/>
    <p:sldId id="266" r:id="rId10"/>
    <p:sldId id="271" r:id="rId11"/>
    <p:sldId id="272" r:id="rId12"/>
    <p:sldId id="273" r:id="rId13"/>
    <p:sldId id="275" r:id="rId14"/>
    <p:sldId id="276" r:id="rId15"/>
    <p:sldId id="270" r:id="rId16"/>
    <p:sldId id="299" r:id="rId17"/>
    <p:sldId id="304" r:id="rId18"/>
    <p:sldId id="302" r:id="rId19"/>
    <p:sldId id="303" r:id="rId20"/>
    <p:sldId id="305" r:id="rId21"/>
    <p:sldId id="307" r:id="rId22"/>
    <p:sldId id="318" r:id="rId23"/>
    <p:sldId id="306" r:id="rId24"/>
    <p:sldId id="315" r:id="rId25"/>
    <p:sldId id="309" r:id="rId26"/>
    <p:sldId id="313" r:id="rId27"/>
    <p:sldId id="274" r:id="rId28"/>
    <p:sldId id="279" r:id="rId29"/>
    <p:sldId id="311" r:id="rId30"/>
    <p:sldId id="312" r:id="rId31"/>
    <p:sldId id="287" r:id="rId32"/>
    <p:sldId id="288" r:id="rId33"/>
    <p:sldId id="308" r:id="rId34"/>
    <p:sldId id="290" r:id="rId35"/>
    <p:sldId id="291" r:id="rId36"/>
    <p:sldId id="292" r:id="rId37"/>
    <p:sldId id="293" r:id="rId38"/>
    <p:sldId id="294" r:id="rId39"/>
    <p:sldId id="297" r:id="rId40"/>
    <p:sldId id="298" r:id="rId41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706" autoAdjust="0"/>
    <p:restoredTop sz="86395" autoAdjust="0"/>
  </p:normalViewPr>
  <p:slideViewPr>
    <p:cSldViewPr snapToGrid="0" snapToObjects="1">
      <p:cViewPr varScale="1">
        <p:scale>
          <a:sx n="84" d="100"/>
          <a:sy n="84" d="100"/>
        </p:scale>
        <p:origin x="1536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2916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36E982D-E5D7-2A47-A1AE-8D7683CB0952}" type="datetimeFigureOut">
              <a:rPr lang="en-US" smtClean="0"/>
              <a:pPr/>
              <a:t>10/31/18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20318EB-E1A8-2442-BE1C-04F6252EF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594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E0F949-B720-4B74-BE3E-D1E12D52A35A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6828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E0F949-B720-4B74-BE3E-D1E12D52A35A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7178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0318EB-E1A8-2442-BE1C-04F6252EF58B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6485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E0F949-B720-4B74-BE3E-D1E12D52A35A}" type="slidenum">
              <a:rPr lang="en-US" smtClean="0">
                <a:solidFill>
                  <a:prstClr val="black"/>
                </a:solidFill>
              </a:rPr>
              <a:pPr/>
              <a:t>25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6828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E0F949-B720-4B74-BE3E-D1E12D52A35A}" type="slidenum">
              <a:rPr lang="en-US" smtClean="0">
                <a:solidFill>
                  <a:prstClr val="black"/>
                </a:solidFill>
              </a:rPr>
              <a:pPr/>
              <a:t>31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6828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E0F949-B720-4B74-BE3E-D1E12D52A35A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2166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E0F949-B720-4B74-BE3E-D1E12D52A35A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3806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E0F949-B720-4B74-BE3E-D1E12D52A35A}" type="slidenum">
              <a:rPr lang="en-US" smtClean="0">
                <a:solidFill>
                  <a:prstClr val="black"/>
                </a:solidFill>
              </a:rPr>
              <a:pPr/>
              <a:t>34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6828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E0F949-B720-4B74-BE3E-D1E12D52A35A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2281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E0F949-B720-4B74-BE3E-D1E12D52A35A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4139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E0F949-B720-4B74-BE3E-D1E12D52A35A}" type="slidenum">
              <a:rPr lang="en-US" smtClean="0">
                <a:solidFill>
                  <a:prstClr val="black"/>
                </a:solidFill>
              </a:rPr>
              <a:pPr/>
              <a:t>37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6828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E0F949-B720-4B74-BE3E-D1E12D52A35A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71780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E0F949-B720-4B74-BE3E-D1E12D52A35A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70089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E0F949-B720-4B74-BE3E-D1E12D52A35A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99976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E0F949-B720-4B74-BE3E-D1E12D52A35A}" type="slidenum">
              <a:rPr lang="en-US" smtClean="0">
                <a:solidFill>
                  <a:prstClr val="black"/>
                </a:solidFill>
              </a:rPr>
              <a:pPr/>
              <a:t>40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6828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E0F949-B720-4B74-BE3E-D1E12D52A35A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7178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E0F949-B720-4B74-BE3E-D1E12D52A35A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6828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E0F949-B720-4B74-BE3E-D1E12D52A35A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0369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E0F949-B720-4B74-BE3E-D1E12D52A35A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0369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E0F949-B720-4B74-BE3E-D1E12D52A35A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0369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E0F949-B720-4B74-BE3E-D1E12D52A35A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6828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E0F949-B720-4B74-BE3E-D1E12D52A35A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6828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5648D-267C-4F54-90B5-C36298A60516}" type="datetimeFigureOut">
              <a:rPr lang="en-US" smtClean="0"/>
              <a:pPr/>
              <a:t>10/31/18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F85F5-FB5E-4F79-A561-97039C58DE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7585535D-A48A-412B-9B77-AA5956215542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 defTabSz="914400"/>
              <a:t>10/31/18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53C5D385-74EB-4556-9F4B-445306D5016C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 defTabSz="914400"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7585535D-A48A-412B-9B77-AA5956215542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 defTabSz="914400"/>
              <a:t>10/31/18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53C5D385-74EB-4556-9F4B-445306D5016C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 defTabSz="914400"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7585535D-A48A-412B-9B77-AA5956215542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 defTabSz="914400"/>
              <a:t>10/31/18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53C5D385-74EB-4556-9F4B-445306D5016C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 defTabSz="914400"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5535D-A48A-412B-9B77-AA5956215542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10/31/18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5D385-74EB-4556-9F4B-445306D5016C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7585535D-A48A-412B-9B77-AA5956215542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 defTabSz="914400"/>
              <a:t>10/31/18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53C5D385-74EB-4556-9F4B-445306D5016C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 defTabSz="914400"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5648D-267C-4F54-90B5-C36298A60516}" type="datetimeFigureOut">
              <a:rPr lang="en-US" smtClean="0"/>
              <a:pPr/>
              <a:t>10/31/18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4879F-38E3-4B48-92D2-44F0DD5CD5B6}" type="datetimeFigureOut">
              <a:rPr lang="en-US" smtClean="0"/>
              <a:pPr/>
              <a:t>10/31/18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C7CFD-FA2D-474C-A0F0-A71BBE5A36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7585535D-A48A-412B-9B77-AA5956215542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 defTabSz="914400"/>
              <a:t>10/31/18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53C5D385-74EB-4556-9F4B-445306D5016C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 defTabSz="914400"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4879F-38E3-4B48-92D2-44F0DD5CD5B6}" type="datetimeFigureOut">
              <a:rPr lang="en-US" smtClean="0"/>
              <a:pPr/>
              <a:t>10/31/18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C7CFD-FA2D-474C-A0F0-A71BBE5A36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5535D-A48A-412B-9B77-AA5956215542}" type="datetimeFigureOut">
              <a:rPr lang="en-US" smtClean="0"/>
              <a:pPr/>
              <a:t>10/31/18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5D385-74EB-4556-9F4B-445306D501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7585535D-A48A-412B-9B77-AA5956215542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 defTabSz="914400"/>
              <a:t>10/31/18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A4845-A08A-4DF4-8D99-E2E7B6D41C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defTabSz="914400"/>
            <a:fld id="{7585535D-A48A-412B-9B77-AA5956215542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 defTabSz="914400"/>
              <a:t>10/31/18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pPr defTabSz="914400"/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pPr defTabSz="914400"/>
            <a:fld id="{53C5D385-74EB-4556-9F4B-445306D5016C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 defTabSz="914400"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5" r:id="rId1"/>
    <p:sldLayoutId id="2147483886" r:id="rId2"/>
    <p:sldLayoutId id="2147483887" r:id="rId3"/>
    <p:sldLayoutId id="2147483888" r:id="rId4"/>
    <p:sldLayoutId id="2147483889" r:id="rId5"/>
    <p:sldLayoutId id="2147483890" r:id="rId6"/>
    <p:sldLayoutId id="2147483891" r:id="rId7"/>
    <p:sldLayoutId id="2147483892" r:id="rId8"/>
    <p:sldLayoutId id="2147483893" r:id="rId9"/>
    <p:sldLayoutId id="2147483894" r:id="rId10"/>
    <p:sldLayoutId id="2147483895" r:id="rId11"/>
    <p:sldLayoutId id="2147483896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trinity-roselle-foundation.preview.fathhighway.com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898585" y="1851342"/>
            <a:ext cx="7848600" cy="2733675"/>
          </a:xfrm>
        </p:spPr>
        <p:txBody>
          <a:bodyPr>
            <a:noAutofit/>
          </a:bodyPr>
          <a:lstStyle/>
          <a:p>
            <a:pPr algn="ctr"/>
            <a:r>
              <a:rPr lang="en-US" sz="7200" dirty="0"/>
              <a:t>Annual Meeting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012885" y="4838063"/>
            <a:ext cx="7620000" cy="1219200"/>
          </a:xfrm>
        </p:spPr>
        <p:txBody>
          <a:bodyPr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November 4, 2018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5791" y="988696"/>
            <a:ext cx="3852418" cy="2229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869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:mv="urn:schemas-microsoft-com:mac:vml"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0" y="2762250"/>
            <a:ext cx="8610600" cy="2286000"/>
          </a:xfrm>
        </p:spPr>
        <p:txBody>
          <a:bodyPr>
            <a:noAutofit/>
          </a:bodyPr>
          <a:lstStyle/>
          <a:p>
            <a:pPr algn="ctr"/>
            <a:r>
              <a:rPr lang="en-US" sz="7200" dirty="0"/>
              <a:t>FY2018 Financial Review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3050" y="1035050"/>
            <a:ext cx="2984500" cy="172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631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:mv="urn:schemas-microsoft-com:mac:vml"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457200" y="513588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000" dirty="0">
                <a:ea typeface="ＭＳ Ｐゴシック" panose="020B0600070205080204" pitchFamily="34" charset="-128"/>
              </a:rPr>
              <a:t>FY2018 Financial Review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457200" y="1656080"/>
            <a:ext cx="8839200" cy="438912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2800" dirty="0">
                <a:latin typeface="+mj-lt"/>
                <a:ea typeface="ＭＳ Ｐゴシック" panose="020B0600070205080204" pitchFamily="34" charset="-128"/>
              </a:rPr>
              <a:t>Vanguard Investment Performance</a:t>
            </a:r>
          </a:p>
          <a:p>
            <a:pPr marL="914400" lvl="1" indent="-450850">
              <a:spcBef>
                <a:spcPts val="12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v"/>
            </a:pPr>
            <a:r>
              <a:rPr lang="en-US" altLang="en-US" sz="2800" dirty="0">
                <a:latin typeface="+mj-lt"/>
              </a:rPr>
              <a:t>Annualized Return (7/1/17 – 6/30/18) </a:t>
            </a:r>
            <a:br>
              <a:rPr lang="en-US" altLang="en-US" sz="2800" dirty="0">
                <a:latin typeface="+mj-lt"/>
              </a:rPr>
            </a:br>
            <a:r>
              <a:rPr lang="en-US" altLang="en-US" sz="2800" dirty="0">
                <a:latin typeface="+mj-lt"/>
              </a:rPr>
              <a:t>of +8.9% (previous year +12.2%)</a:t>
            </a:r>
          </a:p>
          <a:p>
            <a:pPr marL="914400" lvl="1" indent="-450850">
              <a:spcBef>
                <a:spcPts val="12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v"/>
            </a:pPr>
            <a:r>
              <a:rPr lang="en-US" altLang="en-US" sz="2800" dirty="0">
                <a:latin typeface="+mj-lt"/>
              </a:rPr>
              <a:t>Index Returns: DOW + 13.7%; S&amp;P + 12.2%</a:t>
            </a:r>
          </a:p>
          <a:p>
            <a:pPr marL="914400" lvl="1" indent="-450850">
              <a:spcBef>
                <a:spcPts val="12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v"/>
            </a:pPr>
            <a:r>
              <a:rPr lang="en-US" altLang="en-US" sz="2800" dirty="0">
                <a:latin typeface="+mj-lt"/>
              </a:rPr>
              <a:t>Asset Diversification &amp; Lower management Fees</a:t>
            </a:r>
          </a:p>
          <a:p>
            <a:pPr eaLnBrk="1" hangingPunct="1"/>
            <a:r>
              <a:rPr lang="en-US" altLang="en-US" sz="2800" dirty="0">
                <a:latin typeface="+mj-lt"/>
                <a:ea typeface="ＭＳ Ｐゴシック" panose="020B0600070205080204" pitchFamily="34" charset="-128"/>
              </a:rPr>
              <a:t>Total Net Assets at June 30, 2018  $1,813,264</a:t>
            </a:r>
          </a:p>
          <a:p>
            <a:pPr eaLnBrk="1" hangingPunct="1"/>
            <a:r>
              <a:rPr lang="en-US" altLang="en-US" sz="2800" dirty="0">
                <a:latin typeface="+mj-lt"/>
                <a:ea typeface="ＭＳ Ｐゴシック" panose="020B0600070205080204" pitchFamily="34" charset="-128"/>
              </a:rPr>
              <a:t>Vanguard annual return since inception - 9.0%</a:t>
            </a:r>
          </a:p>
        </p:txBody>
      </p:sp>
    </p:spTree>
    <p:extLst>
      <p:ext uri="{BB962C8B-B14F-4D97-AF65-F5344CB8AC3E}">
        <p14:creationId xmlns:p14="http://schemas.microsoft.com/office/powerpoint/2010/main" val="611259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mv="urn:schemas-microsoft-com:mac:vml"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dirty="0">
                <a:ea typeface="ＭＳ Ｐゴシック" panose="020B0600070205080204" pitchFamily="34" charset="-128"/>
              </a:rPr>
              <a:t>FY2018 Financial Review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altLang="en-US" sz="3200" dirty="0">
                <a:latin typeface="+mj-lt"/>
                <a:ea typeface="ＭＳ Ｐゴシック" panose="020B0600070205080204" pitchFamily="34" charset="-128"/>
              </a:rPr>
              <a:t>Receipts Totaled $30,926	</a:t>
            </a:r>
          </a:p>
          <a:p>
            <a:pPr eaLnBrk="1" hangingPunct="1"/>
            <a:r>
              <a:rPr lang="en-US" altLang="en-US" sz="3200" dirty="0">
                <a:latin typeface="+mj-lt"/>
                <a:ea typeface="ＭＳ Ｐゴシック" panose="020B0600070205080204" pitchFamily="34" charset="-128"/>
              </a:rPr>
              <a:t>Fund Earnings Totaled $114,037</a:t>
            </a:r>
          </a:p>
          <a:p>
            <a:pPr eaLnBrk="1" hangingPunct="1"/>
            <a:r>
              <a:rPr lang="en-US" altLang="en-US" sz="3200" dirty="0">
                <a:latin typeface="+mj-lt"/>
                <a:ea typeface="ＭＳ Ｐゴシック" panose="020B0600070205080204" pitchFamily="34" charset="-128"/>
              </a:rPr>
              <a:t>Grants Given Out Totaled $70,500</a:t>
            </a:r>
          </a:p>
          <a:p>
            <a:pPr marL="914400" lvl="1" indent="0">
              <a:spcBef>
                <a:spcPts val="1200"/>
              </a:spcBef>
              <a:buClr>
                <a:schemeClr val="accent3"/>
              </a:buClr>
              <a:buSzPct val="110000"/>
              <a:buNone/>
            </a:pPr>
            <a:endParaRPr lang="en-US" altLang="en-US" sz="3200" dirty="0"/>
          </a:p>
          <a:p>
            <a:pPr marL="1377950" lvl="1" indent="-463550">
              <a:spcBef>
                <a:spcPts val="1200"/>
              </a:spcBef>
              <a:buClr>
                <a:schemeClr val="accent3"/>
              </a:buClr>
              <a:buSzPct val="110000"/>
              <a:buFont typeface="Wingdings" panose="05000000000000000000" pitchFamily="2" charset="2"/>
              <a:buChar char="v"/>
            </a:pPr>
            <a:endParaRPr lang="en-US" altLang="en-US" sz="3200" dirty="0"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 sz="3200" dirty="0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 sz="3200" dirty="0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 sz="3200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70231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mv="urn:schemas-microsoft-com:mac:vml"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>
                <a:ea typeface="ＭＳ Ｐゴシック" panose="020B0600070205080204" pitchFamily="34" charset="-128"/>
              </a:rPr>
              <a:t>FY2018 Financial Review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549275" y="1932212"/>
            <a:ext cx="8042276" cy="4499069"/>
          </a:xfrm>
        </p:spPr>
        <p:txBody>
          <a:bodyPr>
            <a:normAutofit fontScale="85000" lnSpcReduction="10000"/>
          </a:bodyPr>
          <a:lstStyle/>
          <a:p>
            <a:r>
              <a:rPr lang="en-US" altLang="en-US" sz="3200" dirty="0">
                <a:latin typeface="+mj-lt"/>
                <a:ea typeface="ＭＳ Ｐゴシック" panose="020B0600070205080204" pitchFamily="34" charset="-128"/>
              </a:rPr>
              <a:t>Total Fund Balances at June 30</a:t>
            </a:r>
            <a:r>
              <a:rPr lang="en-US" altLang="en-US" sz="3200" baseline="30000" dirty="0">
                <a:latin typeface="+mj-lt"/>
                <a:ea typeface="ＭＳ Ｐゴシック" panose="020B0600070205080204" pitchFamily="34" charset="-128"/>
              </a:rPr>
              <a:t>th</a:t>
            </a:r>
            <a:r>
              <a:rPr lang="en-US" altLang="en-US" sz="3200" dirty="0">
                <a:latin typeface="+mj-lt"/>
                <a:ea typeface="ＭＳ Ｐゴシック" panose="020B0600070205080204" pitchFamily="34" charset="-128"/>
              </a:rPr>
              <a:t> - $1,813,264</a:t>
            </a:r>
          </a:p>
          <a:p>
            <a:pPr marL="1377950" lvl="1" indent="-463550">
              <a:spcBef>
                <a:spcPts val="12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v"/>
            </a:pPr>
            <a:r>
              <a:rPr lang="en-US" altLang="en-US" sz="3200" dirty="0">
                <a:latin typeface="+mj-lt"/>
              </a:rPr>
              <a:t>General Foundation - $300,370</a:t>
            </a:r>
          </a:p>
          <a:p>
            <a:pPr marL="1377950" lvl="1" indent="-463550">
              <a:spcBef>
                <a:spcPts val="12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v"/>
            </a:pPr>
            <a:r>
              <a:rPr lang="en-US" altLang="en-US" sz="3200" dirty="0">
                <a:latin typeface="+mj-lt"/>
              </a:rPr>
              <a:t>School Endowment Fund - $654,714</a:t>
            </a:r>
          </a:p>
          <a:p>
            <a:pPr marL="1377950" lvl="1" indent="-463550">
              <a:spcBef>
                <a:spcPts val="12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v"/>
            </a:pPr>
            <a:r>
              <a:rPr lang="en-US" altLang="en-US" sz="3200" dirty="0">
                <a:latin typeface="+mj-lt"/>
              </a:rPr>
              <a:t>School Tuition Fund - $356,321</a:t>
            </a:r>
          </a:p>
          <a:p>
            <a:pPr marL="1377950" lvl="1" indent="-463550">
              <a:spcBef>
                <a:spcPts val="12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v"/>
            </a:pPr>
            <a:r>
              <a:rPr lang="en-US" altLang="en-US" sz="3200" dirty="0">
                <a:latin typeface="+mj-lt"/>
              </a:rPr>
              <a:t>Church Endowment Fund - $452,174</a:t>
            </a:r>
          </a:p>
          <a:p>
            <a:pPr marL="1377950" lvl="1" indent="-463550">
              <a:spcBef>
                <a:spcPts val="12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v"/>
            </a:pPr>
            <a:r>
              <a:rPr lang="en-US" altLang="en-US" sz="3200" dirty="0">
                <a:latin typeface="+mj-lt"/>
              </a:rPr>
              <a:t>Prange Mueller/Other Funds -$49,685</a:t>
            </a:r>
          </a:p>
          <a:p>
            <a:pPr marL="1377950" lvl="1" indent="-463550">
              <a:spcBef>
                <a:spcPts val="1200"/>
              </a:spcBef>
              <a:buClr>
                <a:schemeClr val="accent3"/>
              </a:buClr>
              <a:buSzPct val="110000"/>
              <a:buFont typeface="Wingdings" panose="05000000000000000000" pitchFamily="2" charset="2"/>
              <a:buChar char="v"/>
            </a:pPr>
            <a:endParaRPr lang="en-US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905721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mv="urn:schemas-microsoft-com:mac:vml"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0" y="2743200"/>
            <a:ext cx="8610600" cy="2286000"/>
          </a:xfrm>
        </p:spPr>
        <p:txBody>
          <a:bodyPr>
            <a:noAutofit/>
          </a:bodyPr>
          <a:lstStyle/>
          <a:p>
            <a:pPr algn="ctr"/>
            <a:r>
              <a:rPr lang="en-US" sz="7200" dirty="0"/>
              <a:t>Marketing Review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8310" y="1212088"/>
            <a:ext cx="2984500" cy="172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631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:mv="urn:schemas-microsoft-com:mac:vml"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2018 TRF Theme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52625"/>
            <a:ext cx="8229600" cy="4238625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SzPct val="120000"/>
              <a:buNone/>
            </a:pPr>
            <a:r>
              <a:rPr lang="en-US" sz="3200" dirty="0">
                <a:latin typeface="+mj-lt"/>
              </a:rPr>
              <a:t>Raising Awareness on TRF Engagement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buSzPct val="120000"/>
            </a:pPr>
            <a:r>
              <a:rPr lang="en-US" sz="3200" dirty="0">
                <a:latin typeface="+mj-lt"/>
              </a:rPr>
              <a:t>Continuity of Programs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buSzPct val="120000"/>
            </a:pPr>
            <a:r>
              <a:rPr lang="en-US" sz="3200" dirty="0">
                <a:latin typeface="+mj-lt"/>
              </a:rPr>
              <a:t>Higher Profile on Social Media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buSzPct val="120000"/>
            </a:pPr>
            <a:r>
              <a:rPr lang="en-US" sz="3200" dirty="0">
                <a:latin typeface="+mj-lt"/>
              </a:rPr>
              <a:t>Drive Affinity within the Church and School</a:t>
            </a:r>
          </a:p>
          <a:p>
            <a:pPr>
              <a:buSzPct val="120000"/>
              <a:buNone/>
            </a:pPr>
            <a:endParaRPr lang="en-US" sz="4400" dirty="0"/>
          </a:p>
          <a:p>
            <a:pPr marL="0" indent="0">
              <a:buNone/>
            </a:pP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196721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:mv="urn:schemas-microsoft-com:mac:vml"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+mj-lt"/>
              </a:rPr>
              <a:t>Goals</a:t>
            </a:r>
          </a:p>
          <a:p>
            <a:r>
              <a:rPr lang="en-US" sz="3200" dirty="0">
                <a:latin typeface="+mj-lt"/>
              </a:rPr>
              <a:t>Key Messages</a:t>
            </a:r>
          </a:p>
          <a:p>
            <a:r>
              <a:rPr lang="en-US" sz="3200" dirty="0">
                <a:latin typeface="+mj-lt"/>
              </a:rPr>
              <a:t>Key Audiences</a:t>
            </a:r>
          </a:p>
          <a:p>
            <a:r>
              <a:rPr lang="en-US" sz="3200" dirty="0">
                <a:latin typeface="+mj-lt"/>
              </a:rPr>
              <a:t>2018 Strategies</a:t>
            </a:r>
          </a:p>
          <a:p>
            <a:r>
              <a:rPr lang="en-US" sz="3200" dirty="0">
                <a:latin typeface="+mj-lt"/>
              </a:rPr>
              <a:t>Awareness Calendar</a:t>
            </a:r>
          </a:p>
          <a:p>
            <a:r>
              <a:rPr lang="en-US" sz="3200" dirty="0">
                <a:latin typeface="+mj-lt"/>
              </a:rPr>
              <a:t>Social Media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Goals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+mj-lt"/>
              </a:rPr>
              <a:t>Raise Overall Awareness of Foundation</a:t>
            </a:r>
          </a:p>
          <a:p>
            <a:r>
              <a:rPr lang="en-US" sz="3200" dirty="0">
                <a:latin typeface="+mj-lt"/>
              </a:rPr>
              <a:t>Grow depth of familiarity </a:t>
            </a:r>
          </a:p>
          <a:p>
            <a:r>
              <a:rPr lang="en-US" sz="3200" dirty="0">
                <a:latin typeface="+mj-lt"/>
              </a:rPr>
              <a:t>Increase “giving” from current givers</a:t>
            </a:r>
          </a:p>
          <a:p>
            <a:r>
              <a:rPr lang="en-US" sz="3200" dirty="0">
                <a:latin typeface="+mj-lt"/>
              </a:rPr>
              <a:t>Drive “giving” from new prospects</a:t>
            </a:r>
          </a:p>
          <a:p>
            <a:r>
              <a:rPr lang="en-US" sz="3200" dirty="0">
                <a:latin typeface="+mj-lt"/>
              </a:rPr>
              <a:t>Announce Estate Planning Consulting</a:t>
            </a:r>
          </a:p>
          <a:p>
            <a:r>
              <a:rPr lang="en-US" sz="3200" dirty="0"/>
              <a:t>Develop a Congregational Gift Planner</a:t>
            </a:r>
            <a:endParaRPr lang="en-US" sz="3200" dirty="0">
              <a:latin typeface="+mj-lt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Key Messages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sz="4100" dirty="0">
                <a:latin typeface="+mj-lt"/>
              </a:rPr>
              <a:t>Explanation about the Foundation and how it serves </a:t>
            </a:r>
            <a:r>
              <a:rPr lang="en-US" sz="4100" u="sng" dirty="0">
                <a:latin typeface="+mj-lt"/>
              </a:rPr>
              <a:t>all</a:t>
            </a:r>
            <a:r>
              <a:rPr lang="en-US" sz="4100" dirty="0">
                <a:latin typeface="+mj-lt"/>
              </a:rPr>
              <a:t> members of Trinity and the community beyond</a:t>
            </a:r>
          </a:p>
          <a:p>
            <a:r>
              <a:rPr lang="en-US" sz="4100" dirty="0">
                <a:latin typeface="+mj-lt"/>
              </a:rPr>
              <a:t>Trinity partners checking on retirement-aged church partners regarding their estate planning</a:t>
            </a:r>
          </a:p>
          <a:p>
            <a:r>
              <a:rPr lang="en-US" sz="4100" dirty="0">
                <a:latin typeface="+mj-lt"/>
              </a:rPr>
              <a:t>We have LCMS estate planning consultants to assist members</a:t>
            </a:r>
          </a:p>
          <a:p>
            <a:r>
              <a:rPr lang="en-US" sz="4100" dirty="0">
                <a:latin typeface="+mj-lt"/>
              </a:rPr>
              <a:t>Free service to assist in development of a unique plan for estate planning</a:t>
            </a:r>
          </a:p>
          <a:p>
            <a:r>
              <a:rPr lang="en-US" sz="4100" dirty="0">
                <a:latin typeface="+mj-lt"/>
              </a:rPr>
              <a:t>Consider adding Trinity Lutheran Church as a beneficiary to their estate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Key Audiences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1894510"/>
            <a:ext cx="8042276" cy="4525963"/>
          </a:xfrm>
        </p:spPr>
        <p:txBody>
          <a:bodyPr/>
          <a:lstStyle/>
          <a:p>
            <a:r>
              <a:rPr lang="en-US" sz="3200" dirty="0">
                <a:latin typeface="+mj-lt"/>
              </a:rPr>
              <a:t>Primary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3200" dirty="0">
                <a:latin typeface="+mj-lt"/>
              </a:rPr>
              <a:t>Adults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3200" dirty="0">
                <a:latin typeface="+mj-lt"/>
              </a:rPr>
              <a:t>55+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3200" dirty="0">
                <a:latin typeface="+mj-lt"/>
              </a:rPr>
              <a:t>Active Trinity Members</a:t>
            </a:r>
          </a:p>
          <a:p>
            <a:pPr lvl="1"/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>
              <a:buNone/>
            </a:pPr>
            <a:endParaRPr lang="en-US" dirty="0"/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Acknowledgements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1"/>
            <a:ext cx="8229600" cy="1905000"/>
          </a:xfrm>
        </p:spPr>
        <p:txBody>
          <a:bodyPr>
            <a:normAutofit/>
          </a:bodyPr>
          <a:lstStyle/>
          <a:p>
            <a:pPr marL="0" indent="0" algn="ctr">
              <a:buSzPct val="120000"/>
              <a:buNone/>
            </a:pPr>
            <a:r>
              <a:rPr lang="en-US" sz="3200" dirty="0">
                <a:latin typeface="+mj-lt"/>
              </a:rPr>
              <a:t>Thank you for coming tonight and for the support you have provided during the past year  </a:t>
            </a:r>
          </a:p>
          <a:p>
            <a:pPr>
              <a:buSzPct val="120000"/>
            </a:pPr>
            <a:endParaRPr lang="en-US" sz="3200" dirty="0"/>
          </a:p>
          <a:p>
            <a:pPr>
              <a:buSzPct val="120000"/>
              <a:buNone/>
            </a:pPr>
            <a:endParaRPr lang="en-US" sz="32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6721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:mv="urn:schemas-microsoft-com:mac:vml"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2018 Strategies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/>
            <a:r>
              <a:rPr lang="en-US" sz="3200" dirty="0">
                <a:latin typeface="+mj-lt"/>
              </a:rPr>
              <a:t>Build  Awareness</a:t>
            </a:r>
          </a:p>
          <a:p>
            <a:pPr marL="514350" indent="-514350"/>
            <a:r>
              <a:rPr lang="en-US" sz="3200" dirty="0">
                <a:latin typeface="+mj-lt"/>
              </a:rPr>
              <a:t>Relational Outreach</a:t>
            </a:r>
          </a:p>
          <a:p>
            <a:pPr marL="514350" indent="-514350"/>
            <a:r>
              <a:rPr lang="en-US" sz="3200" dirty="0">
                <a:latin typeface="+mj-lt"/>
              </a:rPr>
              <a:t>Estate Planning Advocacy</a:t>
            </a:r>
          </a:p>
          <a:p>
            <a:pPr marL="514350" indent="-514350"/>
            <a:r>
              <a:rPr lang="en-US" sz="3200" dirty="0">
                <a:latin typeface="+mj-lt"/>
              </a:rPr>
              <a:t>Giving Forward Commitments</a:t>
            </a:r>
          </a:p>
          <a:p>
            <a:pPr marL="514350" indent="-514350"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846" y="240770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/>
              <a:t>2018 Awareness Calendar</a:t>
            </a:r>
            <a:endParaRPr lang="en-US" sz="27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7629847"/>
              </p:ext>
            </p:extLst>
          </p:nvPr>
        </p:nvGraphicFramePr>
        <p:xfrm>
          <a:off x="129646" y="1198032"/>
          <a:ext cx="8938153" cy="55820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17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74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366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747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588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7694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9668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91077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364068">
                <a:tc>
                  <a:txBody>
                    <a:bodyPr/>
                    <a:lstStyle/>
                    <a:p>
                      <a:r>
                        <a:rPr lang="en-US" sz="1000" dirty="0"/>
                        <a:t>Tactics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Jan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Feb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Mar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Apr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May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June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July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Aug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Sept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Oct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Nov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Dec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632">
                <a:tc>
                  <a:txBody>
                    <a:bodyPr/>
                    <a:lstStyle/>
                    <a:p>
                      <a:r>
                        <a:rPr lang="en-US" sz="1000" b="1" dirty="0"/>
                        <a:t>411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2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9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7952">
                <a:tc>
                  <a:txBody>
                    <a:bodyPr/>
                    <a:lstStyle/>
                    <a:p>
                      <a:r>
                        <a:rPr lang="en-US" sz="1000" b="1" dirty="0"/>
                        <a:t>Take-Out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/>
                        <a:t>2</a:t>
                      </a:r>
                      <a:endParaRPr 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</a:t>
                      </a:r>
                      <a:endParaRPr 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Message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Message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2336">
                <a:tc>
                  <a:txBody>
                    <a:bodyPr/>
                    <a:lstStyle/>
                    <a:p>
                      <a:r>
                        <a:rPr lang="en-US" sz="1000" b="1" dirty="0"/>
                        <a:t>The City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Banner </a:t>
                      </a:r>
                      <a:endParaRPr 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Banner </a:t>
                      </a:r>
                      <a:endParaRPr 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Banner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Banner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Banner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2175">
                <a:tc>
                  <a:txBody>
                    <a:bodyPr/>
                    <a:lstStyle/>
                    <a:p>
                      <a:r>
                        <a:rPr lang="en-US" sz="1000" b="1" dirty="0"/>
                        <a:t>Blogs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Post Blog</a:t>
                      </a:r>
                      <a:r>
                        <a:rPr lang="en-US" sz="1000" baseline="0" dirty="0"/>
                        <a:t> </a:t>
                      </a:r>
                      <a:r>
                        <a:rPr lang="en-US" sz="1000" dirty="0"/>
                        <a:t>on TRF</a:t>
                      </a:r>
                      <a:r>
                        <a:rPr lang="en-US" sz="1000" baseline="0" dirty="0"/>
                        <a:t> Site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/>
                        <a:t>Post Blog</a:t>
                      </a:r>
                      <a:r>
                        <a:rPr lang="en-US" sz="900" baseline="0" dirty="0"/>
                        <a:t> </a:t>
                      </a:r>
                      <a:r>
                        <a:rPr lang="en-US" sz="900" dirty="0"/>
                        <a:t>on TRF</a:t>
                      </a:r>
                      <a:r>
                        <a:rPr lang="en-US" sz="900" baseline="0" dirty="0"/>
                        <a:t> Site</a:t>
                      </a:r>
                      <a:endParaRPr lang="en-US" sz="900" dirty="0"/>
                    </a:p>
                    <a:p>
                      <a:pPr algn="ctr"/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/>
                        <a:t>Post Blog</a:t>
                      </a:r>
                      <a:r>
                        <a:rPr lang="en-US" sz="900" baseline="0" dirty="0"/>
                        <a:t> </a:t>
                      </a:r>
                      <a:r>
                        <a:rPr lang="en-US" sz="900" dirty="0"/>
                        <a:t>on TRF</a:t>
                      </a:r>
                      <a:r>
                        <a:rPr lang="en-US" sz="900" baseline="0" dirty="0"/>
                        <a:t> Site</a:t>
                      </a:r>
                      <a:endParaRPr lang="en-US" sz="900" dirty="0"/>
                    </a:p>
                    <a:p>
                      <a:pPr algn="l"/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6028">
                <a:tc>
                  <a:txBody>
                    <a:bodyPr/>
                    <a:lstStyle/>
                    <a:p>
                      <a:r>
                        <a:rPr lang="en-US" sz="1000" b="1" dirty="0"/>
                        <a:t>Email Blasts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1</a:t>
                      </a:r>
                    </a:p>
                    <a:p>
                      <a:pPr algn="ctr"/>
                      <a:endParaRPr 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1</a:t>
                      </a:r>
                    </a:p>
                    <a:p>
                      <a:pPr algn="ctr"/>
                      <a:endParaRPr 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0878">
                <a:tc>
                  <a:txBody>
                    <a:bodyPr/>
                    <a:lstStyle/>
                    <a:p>
                      <a:r>
                        <a:rPr lang="en-US" sz="1000" b="1" dirty="0"/>
                        <a:t>Hand Outs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</a:t>
                      </a:r>
                    </a:p>
                    <a:p>
                      <a:pPr algn="ctr"/>
                      <a:endParaRPr 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6</a:t>
                      </a:r>
                    </a:p>
                    <a:p>
                      <a:pPr algn="ctr"/>
                      <a:endParaRPr 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1</a:t>
                      </a:r>
                    </a:p>
                    <a:p>
                      <a:pPr algn="ctr"/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32883">
                <a:tc>
                  <a:txBody>
                    <a:bodyPr/>
                    <a:lstStyle/>
                    <a:p>
                      <a:r>
                        <a:rPr lang="en-US" sz="1000" b="1" dirty="0"/>
                        <a:t>Principals Corners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b="0" dirty="0"/>
                        <a:t>2 issues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dirty="0"/>
                        <a:t>2 issues</a:t>
                      </a:r>
                    </a:p>
                    <a:p>
                      <a:endParaRPr lang="en-US" sz="1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/>
                        <a:t>2 issues</a:t>
                      </a:r>
                    </a:p>
                    <a:p>
                      <a:pPr algn="ctr"/>
                      <a:endParaRPr lang="en-US" sz="9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9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1 issue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32883">
                <a:tc>
                  <a:txBody>
                    <a:bodyPr/>
                    <a:lstStyle/>
                    <a:p>
                      <a:r>
                        <a:rPr lang="en-US" sz="1000" b="1" dirty="0"/>
                        <a:t>Sponsorships &amp;</a:t>
                      </a:r>
                      <a:r>
                        <a:rPr lang="en-US" sz="1000" b="1" baseline="0" dirty="0"/>
                        <a:t> Drives</a:t>
                      </a:r>
                      <a:endParaRPr 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/>
                        <a:t>Financial</a:t>
                      </a:r>
                      <a:r>
                        <a:rPr lang="en-US" sz="900" baseline="0" dirty="0"/>
                        <a:t> Peace Seminars</a:t>
                      </a:r>
                      <a:endParaRPr lang="en-US" sz="900" dirty="0"/>
                    </a:p>
                    <a:p>
                      <a:endParaRPr 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dirty="0"/>
                        <a:t>Wills, Trusts,</a:t>
                      </a:r>
                    </a:p>
                    <a:p>
                      <a:pPr algn="l"/>
                      <a:r>
                        <a:rPr lang="en-US" sz="900" dirty="0"/>
                        <a:t>POA Session</a:t>
                      </a:r>
                    </a:p>
                    <a:p>
                      <a:pPr algn="l"/>
                      <a:endParaRPr lang="en-US" sz="900" dirty="0"/>
                    </a:p>
                    <a:p>
                      <a:pPr algn="l"/>
                      <a:r>
                        <a:rPr lang="en-US" sz="900" dirty="0"/>
                        <a:t>Black</a:t>
                      </a:r>
                      <a:r>
                        <a:rPr lang="en-US" sz="900" baseline="0" dirty="0"/>
                        <a:t> History Month</a:t>
                      </a:r>
                      <a:endParaRPr lang="en-US" sz="900" dirty="0"/>
                    </a:p>
                    <a:p>
                      <a:endParaRPr 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8738" indent="-58738" algn="l">
                        <a:buFont typeface="Arial"/>
                        <a:buNone/>
                      </a:pPr>
                      <a:r>
                        <a:rPr lang="en-US" sz="900" dirty="0"/>
                        <a:t>Grand</a:t>
                      </a:r>
                      <a:endParaRPr lang="en-US" sz="900" baseline="0" dirty="0"/>
                    </a:p>
                    <a:p>
                      <a:pPr marL="58738" indent="-58738" algn="l">
                        <a:buFont typeface="Arial"/>
                        <a:buNone/>
                      </a:pPr>
                      <a:r>
                        <a:rPr lang="en-US" sz="900" baseline="0" dirty="0"/>
                        <a:t>Parents</a:t>
                      </a:r>
                    </a:p>
                    <a:p>
                      <a:pPr marL="58738" indent="-58738" algn="l">
                        <a:buFont typeface="Arial"/>
                        <a:buNone/>
                      </a:pPr>
                      <a:r>
                        <a:rPr lang="en-US" sz="900" baseline="0" dirty="0"/>
                        <a:t>Day</a:t>
                      </a:r>
                    </a:p>
                    <a:p>
                      <a:pPr marL="58738" indent="-58738" algn="l">
                        <a:buFont typeface="Arial"/>
                        <a:buNone/>
                      </a:pPr>
                      <a:endParaRPr lang="en-US" sz="900" baseline="0" dirty="0"/>
                    </a:p>
                    <a:p>
                      <a:pPr marL="58738" indent="-58738" algn="l">
                        <a:buFont typeface="Arial"/>
                        <a:buNone/>
                      </a:pPr>
                      <a:r>
                        <a:rPr lang="en-US" sz="900" baseline="0" dirty="0"/>
                        <a:t>Young</a:t>
                      </a:r>
                    </a:p>
                    <a:p>
                      <a:pPr marL="58738" indent="-58738" algn="l">
                        <a:buFont typeface="Arial"/>
                        <a:buNone/>
                      </a:pPr>
                      <a:r>
                        <a:rPr lang="en-US" sz="900" baseline="0" dirty="0"/>
                        <a:t>Investor</a:t>
                      </a:r>
                    </a:p>
                    <a:p>
                      <a:pPr marL="58738" indent="-58738" algn="l">
                        <a:buFont typeface="Arial"/>
                        <a:buNone/>
                      </a:pPr>
                      <a:r>
                        <a:rPr lang="en-US" sz="900" baseline="0" dirty="0"/>
                        <a:t>Fund</a:t>
                      </a:r>
                    </a:p>
                    <a:p>
                      <a:pPr marL="58738" indent="-58738" algn="l">
                        <a:buFont typeface="Arial"/>
                        <a:buNone/>
                      </a:pPr>
                      <a:r>
                        <a:rPr lang="en-US" sz="900" baseline="0" dirty="0"/>
                        <a:t>Match $25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/>
                        <a:t>Young Investors Fund to School-Match</a:t>
                      </a:r>
                    </a:p>
                    <a:p>
                      <a:pPr algn="l"/>
                      <a:r>
                        <a:rPr lang="en-US" sz="900" baseline="0" dirty="0"/>
                        <a:t> $25</a:t>
                      </a:r>
                    </a:p>
                    <a:p>
                      <a:pPr algn="l"/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8738" indent="-58738" algn="l">
                        <a:buFont typeface="Arial"/>
                        <a:buChar char="•"/>
                      </a:pP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8738" marR="0" indent="-58738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endParaRPr lang="en-US" sz="900" dirty="0"/>
                    </a:p>
                    <a:p>
                      <a:pPr algn="l"/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8738" indent="-58738" algn="l">
                        <a:buFont typeface="Arial"/>
                        <a:buNone/>
                      </a:pPr>
                      <a:endParaRPr lang="en-US" sz="9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dirty="0"/>
                        <a:t>Annual Meeting</a:t>
                      </a:r>
                    </a:p>
                    <a:p>
                      <a:pPr algn="l"/>
                      <a:endParaRPr lang="en-US" sz="900" dirty="0"/>
                    </a:p>
                    <a:p>
                      <a:pPr algn="l"/>
                      <a:r>
                        <a:rPr lang="en-US" sz="900" dirty="0"/>
                        <a:t>Outreach Drive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/>
                        <a:t>Wills, Trusts</a:t>
                      </a:r>
                      <a:r>
                        <a:rPr lang="en-US" sz="900" baseline="0" dirty="0"/>
                        <a:t>  Seminar</a:t>
                      </a:r>
                    </a:p>
                    <a:p>
                      <a:pPr algn="l"/>
                      <a:endParaRPr lang="en-US" sz="900" dirty="0"/>
                    </a:p>
                    <a:p>
                      <a:pPr algn="l"/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Outreach Drive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0195"/>
            <a:ext cx="8229600" cy="3616234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960" y="3499395"/>
            <a:ext cx="2560320" cy="34137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483724"/>
            <a:ext cx="3901440" cy="29260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60326" y="3960551"/>
            <a:ext cx="3413760" cy="25603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0732" y="449289"/>
            <a:ext cx="3993268" cy="2994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4119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0770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/>
              <a:t>2019 Awareness Calendar</a:t>
            </a:r>
            <a:br>
              <a:rPr lang="en-US" dirty="0"/>
            </a:br>
            <a:r>
              <a:rPr lang="en-US" sz="2667" dirty="0"/>
              <a:t>Preliminary</a:t>
            </a:r>
            <a:endParaRPr lang="en-US" sz="27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4777656"/>
              </p:ext>
            </p:extLst>
          </p:nvPr>
        </p:nvGraphicFramePr>
        <p:xfrm>
          <a:off x="304800" y="1424105"/>
          <a:ext cx="8264661" cy="49903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37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86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02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12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888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7897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3702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2251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8057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9508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28547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448238">
                <a:tc>
                  <a:txBody>
                    <a:bodyPr/>
                    <a:lstStyle/>
                    <a:p>
                      <a:r>
                        <a:rPr lang="en-US" sz="900" dirty="0"/>
                        <a:t>Tactics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Jan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Feb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Mar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Apr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May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Jun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Jul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Aug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Sep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Oct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Nov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Dec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1904">
                <a:tc>
                  <a:txBody>
                    <a:bodyPr/>
                    <a:lstStyle/>
                    <a:p>
                      <a:r>
                        <a:rPr lang="en-US" sz="900" b="1" dirty="0"/>
                        <a:t>411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XX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/>
                        <a:t>XX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/>
                        <a:t>XX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XX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XX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XX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6854">
                <a:tc>
                  <a:txBody>
                    <a:bodyPr/>
                    <a:lstStyle/>
                    <a:p>
                      <a:r>
                        <a:rPr lang="en-US" sz="900" b="1" dirty="0"/>
                        <a:t>Take-Out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XX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XX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XX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XX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XX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6288">
                <a:tc>
                  <a:txBody>
                    <a:bodyPr/>
                    <a:lstStyle/>
                    <a:p>
                      <a:r>
                        <a:rPr lang="en-US" sz="900" b="1" dirty="0"/>
                        <a:t>The City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XX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XX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XX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XX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XX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XX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2040">
                <a:tc>
                  <a:txBody>
                    <a:bodyPr/>
                    <a:lstStyle/>
                    <a:p>
                      <a:r>
                        <a:rPr lang="en-US" sz="900" b="1" dirty="0"/>
                        <a:t>Blog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XX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XX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XX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XX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XX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5916">
                <a:tc>
                  <a:txBody>
                    <a:bodyPr/>
                    <a:lstStyle/>
                    <a:p>
                      <a:r>
                        <a:rPr lang="en-US" sz="900" b="1" dirty="0"/>
                        <a:t>Email Blasts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XX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/>
                        <a:t>XX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/>
                        <a:t>XX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/>
                        <a:t>XX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3242">
                <a:tc>
                  <a:txBody>
                    <a:bodyPr/>
                    <a:lstStyle/>
                    <a:p>
                      <a:r>
                        <a:rPr lang="en-US" sz="900" b="1" dirty="0"/>
                        <a:t>Direct Mail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XX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XX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954336">
                <a:tc>
                  <a:txBody>
                    <a:bodyPr/>
                    <a:lstStyle/>
                    <a:p>
                      <a:r>
                        <a:rPr lang="en-US" sz="900" b="1" dirty="0"/>
                        <a:t>Sponsorships &amp;</a:t>
                      </a:r>
                      <a:r>
                        <a:rPr lang="en-US" sz="900" b="1" baseline="0" dirty="0"/>
                        <a:t> Drives</a:t>
                      </a:r>
                      <a:endParaRPr lang="en-US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dirty="0"/>
                        <a:t>Financial</a:t>
                      </a:r>
                      <a:r>
                        <a:rPr lang="en-US" sz="900" baseline="0" dirty="0"/>
                        <a:t> Peace</a:t>
                      </a:r>
                    </a:p>
                    <a:p>
                      <a:pPr algn="l"/>
                      <a:endParaRPr lang="en-US" sz="900" baseline="0" dirty="0"/>
                    </a:p>
                    <a:p>
                      <a:pPr algn="l"/>
                      <a:r>
                        <a:rPr lang="en-US" sz="900" baseline="0" dirty="0"/>
                        <a:t>Outreach Drive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/>
                        <a:t>Outreach Drive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8738" marR="0" lvl="0" indent="-587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900" baseline="0" dirty="0"/>
                        <a:t>Young Investor / Grand Parents  Day</a:t>
                      </a:r>
                    </a:p>
                    <a:p>
                      <a:pPr marL="58738" marR="0" lvl="0" indent="-587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endParaRPr lang="en-US" sz="900" baseline="0" dirty="0"/>
                    </a:p>
                    <a:p>
                      <a:pPr marL="58738" marR="0" lvl="0" indent="-587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900" baseline="0" dirty="0"/>
                        <a:t>Outreach Drive</a:t>
                      </a:r>
                      <a:endParaRPr lang="en-US" sz="900" dirty="0"/>
                    </a:p>
                    <a:p>
                      <a:pPr marL="58738" marR="0" lvl="0" indent="-587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/>
                        <a:t>Wills, Trusts</a:t>
                      </a:r>
                      <a:r>
                        <a:rPr lang="en-US" sz="900" baseline="0" dirty="0"/>
                        <a:t>  Seminar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aseline="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aseline="0" dirty="0"/>
                        <a:t>Outreach Drive</a:t>
                      </a:r>
                      <a:endParaRPr lang="en-US" sz="900" dirty="0"/>
                    </a:p>
                    <a:p>
                      <a:pPr algn="l"/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8738" marR="0" lvl="0" indent="-587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dirty="0"/>
                        <a:t>XX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dirty="0"/>
                        <a:t>XX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Social Media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3200" dirty="0">
                <a:latin typeface="+mj-lt"/>
              </a:rPr>
              <a:t>Website redesigned and optimized to: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3200" dirty="0">
                <a:latin typeface="+mj-lt"/>
              </a:rPr>
              <a:t>Make it more user friendly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3200" dirty="0">
                <a:latin typeface="+mj-lt"/>
              </a:rPr>
              <a:t>Reprioritize the information on the site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3200" dirty="0">
                <a:latin typeface="+mj-lt"/>
              </a:rPr>
              <a:t>Explain various funds and other ways to donate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3200" dirty="0">
                <a:latin typeface="+mj-lt"/>
              </a:rPr>
              <a:t>Easily update content like blogs, activities and news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3200" dirty="0">
                <a:latin typeface="+mj-lt"/>
              </a:rPr>
              <a:t>Make it possible to easily donate online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3200" dirty="0">
                <a:latin typeface="+mj-lt"/>
              </a:rPr>
              <a:t> </a:t>
            </a:r>
            <a:r>
              <a:rPr lang="en-US" sz="3200" dirty="0">
                <a:latin typeface="+mj-lt"/>
                <a:hlinkClick r:id="rId3"/>
              </a:rPr>
              <a:t>http://trinity-roselle-foundation.com</a:t>
            </a:r>
            <a:endParaRPr lang="en-US" sz="3200" dirty="0">
              <a:latin typeface="+mj-lt"/>
            </a:endParaRPr>
          </a:p>
          <a:p>
            <a:r>
              <a:rPr lang="en-US" sz="3200" dirty="0">
                <a:latin typeface="+mj-lt"/>
              </a:rPr>
              <a:t>Facebook page established (please like us!)</a:t>
            </a:r>
          </a:p>
          <a:p>
            <a:r>
              <a:rPr lang="en-US" sz="3200" dirty="0">
                <a:latin typeface="+mj-lt"/>
              </a:rPr>
              <a:t>Blogs written to communicate activities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0" y="3688080"/>
            <a:ext cx="8610600" cy="1276350"/>
          </a:xfrm>
        </p:spPr>
        <p:txBody>
          <a:bodyPr>
            <a:noAutofit/>
          </a:bodyPr>
          <a:lstStyle/>
          <a:p>
            <a:pPr algn="ctr"/>
            <a:br>
              <a:rPr lang="en-US" sz="7200" dirty="0"/>
            </a:br>
            <a:r>
              <a:rPr lang="en-US" sz="7200" dirty="0"/>
              <a:t> </a:t>
            </a:r>
            <a:br>
              <a:rPr lang="en-US" sz="7200" dirty="0"/>
            </a:br>
            <a:r>
              <a:rPr lang="en-US" sz="7200" dirty="0"/>
              <a:t>Activity &amp; Support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1734" y="1230376"/>
            <a:ext cx="2984500" cy="172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631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:mv="urn:schemas-microsoft-com:mac:vml"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79248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FY2018 Foundation Activity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50862" y="1935480"/>
            <a:ext cx="8042276" cy="4343400"/>
          </a:xfrm>
        </p:spPr>
        <p:txBody>
          <a:bodyPr>
            <a:normAutofit/>
          </a:bodyPr>
          <a:lstStyle/>
          <a:p>
            <a:r>
              <a:rPr lang="en-US" altLang="en-US" sz="3200" dirty="0">
                <a:latin typeface="+mj-lt"/>
                <a:ea typeface="ＭＳ Ｐゴシック" panose="020B0600070205080204" pitchFamily="34" charset="-128"/>
              </a:rPr>
              <a:t>Grants For the Year Totaled $70,500</a:t>
            </a:r>
          </a:p>
          <a:p>
            <a:pPr marL="1377950" lvl="1" indent="-463550">
              <a:spcBef>
                <a:spcPts val="12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v"/>
            </a:pPr>
            <a:r>
              <a:rPr lang="en-US" altLang="en-US" sz="3200" dirty="0">
                <a:latin typeface="+mj-lt"/>
                <a:ea typeface="ＭＳ Ｐゴシック" panose="020B0600070205080204" pitchFamily="34" charset="-128"/>
              </a:rPr>
              <a:t>$20,000 - School Grant-in-Aid</a:t>
            </a:r>
          </a:p>
          <a:p>
            <a:pPr marL="1377950" lvl="1" indent="-463550">
              <a:spcBef>
                <a:spcPts val="12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v"/>
            </a:pPr>
            <a:r>
              <a:rPr lang="en-US" altLang="en-US" sz="3200" dirty="0">
                <a:latin typeface="+mj-lt"/>
                <a:ea typeface="ＭＳ Ｐゴシック" panose="020B0600070205080204" pitchFamily="34" charset="-128"/>
              </a:rPr>
              <a:t>$23,000 – School Technology Upgrades/Training</a:t>
            </a:r>
          </a:p>
          <a:p>
            <a:pPr marL="1377950" lvl="1" indent="-463550">
              <a:spcBef>
                <a:spcPts val="12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v"/>
            </a:pPr>
            <a:r>
              <a:rPr lang="en-US" altLang="en-US" sz="3200" dirty="0">
                <a:latin typeface="+mj-lt"/>
              </a:rPr>
              <a:t>$8,100 - School Tuition Assistance</a:t>
            </a:r>
          </a:p>
          <a:p>
            <a:pPr marL="1377950" lvl="1" indent="-463550">
              <a:spcBef>
                <a:spcPts val="12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v"/>
            </a:pPr>
            <a:r>
              <a:rPr lang="en-US" altLang="en-US" sz="3200" dirty="0">
                <a:latin typeface="+mj-lt"/>
              </a:rPr>
              <a:t>$6,000 – School Supplies</a:t>
            </a:r>
          </a:p>
          <a:p>
            <a:pPr marL="1377950" lvl="1" indent="-463550">
              <a:spcBef>
                <a:spcPts val="12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v"/>
            </a:pPr>
            <a:r>
              <a:rPr lang="en-US" altLang="en-US" sz="3200" dirty="0">
                <a:latin typeface="+mj-lt"/>
              </a:rPr>
              <a:t>$13,400 – Other Miscellaneous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3493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4000" dirty="0">
                <a:ea typeface="ＭＳ Ｐゴシック" panose="020B0600070205080204" pitchFamily="34" charset="-128"/>
              </a:rPr>
              <a:t>FY2019 Foundation Activity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sz="3200" dirty="0">
                <a:latin typeface="+mj-lt"/>
                <a:ea typeface="ＭＳ Ｐゴシック" panose="020B0600070205080204" pitchFamily="34" charset="-128"/>
              </a:rPr>
              <a:t>Grants Awarded in the New Fiscal Year </a:t>
            </a:r>
            <a:br>
              <a:rPr lang="en-US" altLang="en-US" sz="3200" dirty="0">
                <a:latin typeface="+mj-lt"/>
                <a:ea typeface="ＭＳ Ｐゴシック" panose="020B0600070205080204" pitchFamily="34" charset="-128"/>
              </a:rPr>
            </a:br>
            <a:endParaRPr lang="en-US" altLang="en-US" sz="3200" dirty="0">
              <a:latin typeface="+mj-lt"/>
            </a:endParaRPr>
          </a:p>
          <a:p>
            <a:pPr marL="1377950" lvl="1" indent="-463550">
              <a:spcBef>
                <a:spcPts val="12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v"/>
            </a:pPr>
            <a:r>
              <a:rPr lang="en-US" altLang="en-US" sz="3000" dirty="0">
                <a:latin typeface="+mj-lt"/>
              </a:rPr>
              <a:t>$12,000 – School Technology/Security</a:t>
            </a:r>
          </a:p>
          <a:p>
            <a:pPr marL="1377950" lvl="1" indent="-463550">
              <a:spcBef>
                <a:spcPts val="12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v"/>
            </a:pPr>
            <a:r>
              <a:rPr lang="en-US" altLang="en-US" sz="3200" dirty="0">
                <a:latin typeface="+mj-lt"/>
                <a:ea typeface="ＭＳ Ｐゴシック" panose="020B0600070205080204" pitchFamily="34" charset="-128"/>
              </a:rPr>
              <a:t>$11,000 – School Grant-in-aid</a:t>
            </a:r>
          </a:p>
          <a:p>
            <a:pPr marL="1377950" lvl="1" indent="-463550">
              <a:spcBef>
                <a:spcPts val="12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v"/>
            </a:pPr>
            <a:r>
              <a:rPr lang="en-US" altLang="en-US" sz="3200" dirty="0">
                <a:latin typeface="+mj-lt"/>
                <a:ea typeface="ＭＳ Ｐゴシック" panose="020B0600070205080204" pitchFamily="34" charset="-128"/>
              </a:rPr>
              <a:t>$9,300 – School Tuition Assistance</a:t>
            </a:r>
          </a:p>
          <a:p>
            <a:pPr marL="1377950" lvl="1" indent="-463550">
              <a:spcBef>
                <a:spcPts val="12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v"/>
            </a:pPr>
            <a:r>
              <a:rPr lang="en-US" altLang="en-US" sz="3200" dirty="0">
                <a:latin typeface="+mj-lt"/>
                <a:ea typeface="ＭＳ Ｐゴシック" panose="020B0600070205080204" pitchFamily="34" charset="-128"/>
              </a:rPr>
              <a:t>$5,000 – School Faculty Training</a:t>
            </a:r>
          </a:p>
          <a:p>
            <a:pPr marL="1377950" lvl="1" indent="-463550">
              <a:spcBef>
                <a:spcPts val="12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v"/>
            </a:pPr>
            <a:r>
              <a:rPr lang="en-US" altLang="en-US" sz="3200" dirty="0">
                <a:latin typeface="+mj-lt"/>
                <a:ea typeface="ＭＳ Ｐゴシック" panose="020B0600070205080204" pitchFamily="34" charset="-128"/>
              </a:rPr>
              <a:t>$2,000 – Parent Workshops</a:t>
            </a:r>
            <a:r>
              <a:rPr lang="en-US" altLang="en-US" sz="3200" dirty="0">
                <a:latin typeface="+mj-lt"/>
              </a:rPr>
              <a:t> </a:t>
            </a:r>
            <a:r>
              <a:rPr lang="en-US" altLang="en-US" sz="2800" dirty="0"/>
              <a:t>	</a:t>
            </a:r>
          </a:p>
          <a:p>
            <a:pPr marL="914400" lvl="1" indent="0">
              <a:spcBef>
                <a:spcPts val="1200"/>
              </a:spcBef>
              <a:buClr>
                <a:schemeClr val="accent3"/>
              </a:buClr>
              <a:buSzPct val="110000"/>
              <a:buNone/>
            </a:pPr>
            <a:endParaRPr lang="en-US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980712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mv="urn:schemas-microsoft-com:mac:vml"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4000" dirty="0">
                <a:ea typeface="ＭＳ Ｐゴシック" panose="020B0600070205080204" pitchFamily="34" charset="-128"/>
              </a:rPr>
              <a:t>2018 Foundation Support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305800" cy="4389120"/>
          </a:xfrm>
        </p:spPr>
        <p:txBody>
          <a:bodyPr>
            <a:normAutofit/>
          </a:bodyPr>
          <a:lstStyle/>
          <a:p>
            <a:r>
              <a:rPr lang="en-US" altLang="en-US" sz="3200" dirty="0">
                <a:latin typeface="+mj-lt"/>
                <a:ea typeface="ＭＳ Ｐゴシック" panose="020B0600070205080204" pitchFamily="34" charset="-128"/>
              </a:rPr>
              <a:t>School Grant-in-aid fund</a:t>
            </a:r>
          </a:p>
          <a:p>
            <a:pPr marL="1377950" lvl="1" indent="-463550">
              <a:spcBef>
                <a:spcPts val="1200"/>
              </a:spcBef>
              <a:buClr>
                <a:schemeClr val="accent3"/>
              </a:buClr>
              <a:buSzPct val="110000"/>
              <a:buFont typeface="Wingdings" panose="05000000000000000000" pitchFamily="2" charset="2"/>
              <a:buChar char="v"/>
            </a:pPr>
            <a:r>
              <a:rPr lang="en-US" altLang="en-US" sz="3200" dirty="0">
                <a:latin typeface="+mj-lt"/>
              </a:rPr>
              <a:t>Assistance requested to provide families in need to support their efforts. In 2018, 16 families received assistance</a:t>
            </a:r>
          </a:p>
          <a:p>
            <a:pPr marL="1377950" lvl="1" indent="-463550">
              <a:spcBef>
                <a:spcPts val="1200"/>
              </a:spcBef>
              <a:buClr>
                <a:schemeClr val="accent3"/>
              </a:buClr>
              <a:buSzPct val="110000"/>
              <a:buFont typeface="Wingdings" panose="05000000000000000000" pitchFamily="2" charset="2"/>
              <a:buChar char="v"/>
            </a:pPr>
            <a:r>
              <a:rPr lang="en-US" altLang="en-US" sz="3200" dirty="0">
                <a:latin typeface="+mj-lt"/>
              </a:rPr>
              <a:t>Goal to allow every student who wants to attend Trinity Lutheran School to be financially able to do so</a:t>
            </a:r>
          </a:p>
        </p:txBody>
      </p:sp>
    </p:spTree>
    <p:extLst>
      <p:ext uri="{BB962C8B-B14F-4D97-AF65-F5344CB8AC3E}">
        <p14:creationId xmlns:p14="http://schemas.microsoft.com/office/powerpoint/2010/main" val="3419136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:mv="urn:schemas-microsoft-com:mac:vml"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533400" y="2992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en-US" sz="3600" dirty="0">
                <a:ea typeface="ＭＳ Ｐゴシック" panose="020B0600070205080204" pitchFamily="34" charset="-128"/>
              </a:rPr>
              <a:t>Summary of TRF/LCMS Foundation Activity (3-years)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6639745"/>
              </p:ext>
            </p:extLst>
          </p:nvPr>
        </p:nvGraphicFramePr>
        <p:xfrm>
          <a:off x="457200" y="1172926"/>
          <a:ext cx="8229600" cy="55653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95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34897">
                <a:tc>
                  <a:txBody>
                    <a:bodyPr/>
                    <a:lstStyle/>
                    <a:p>
                      <a:r>
                        <a:rPr lang="en-US" sz="1400" dirty="0"/>
                        <a:t>Date</a:t>
                      </a:r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Ministry Gifts</a:t>
                      </a:r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Trinity Gifts</a:t>
                      </a:r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Comments</a:t>
                      </a:r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# of Gifts</a:t>
                      </a:r>
                    </a:p>
                  </a:txBody>
                  <a:tcPr marT="45728" marB="4572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4897">
                <a:tc>
                  <a:txBody>
                    <a:bodyPr/>
                    <a:lstStyle/>
                    <a:p>
                      <a:r>
                        <a:rPr lang="en-US" sz="1800" dirty="0"/>
                        <a:t>July</a:t>
                      </a:r>
                      <a:r>
                        <a:rPr lang="en-US" sz="1800" baseline="0" dirty="0"/>
                        <a:t> 2015-</a:t>
                      </a:r>
                    </a:p>
                    <a:p>
                      <a:r>
                        <a:rPr lang="en-US" sz="1800" baseline="0" dirty="0"/>
                        <a:t>June 2016</a:t>
                      </a:r>
                      <a:endParaRPr lang="en-US" sz="1800" dirty="0"/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$150,000</a:t>
                      </a:r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$465,735</a:t>
                      </a:r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Plans</a:t>
                      </a:r>
                      <a:r>
                        <a:rPr lang="en-US" sz="1800" baseline="0" dirty="0"/>
                        <a:t> completed with attorney</a:t>
                      </a:r>
                      <a:endParaRPr lang="en-US" sz="1800" dirty="0"/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 marT="45728" marB="4572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6996">
                <a:tc>
                  <a:txBody>
                    <a:bodyPr/>
                    <a:lstStyle/>
                    <a:p>
                      <a:r>
                        <a:rPr lang="en-US" sz="1800" dirty="0"/>
                        <a:t>July 2015-</a:t>
                      </a:r>
                    </a:p>
                    <a:p>
                      <a:r>
                        <a:rPr lang="en-US" sz="1800" dirty="0"/>
                        <a:t>June</a:t>
                      </a:r>
                      <a:r>
                        <a:rPr lang="en-US" sz="1800" baseline="0" dirty="0"/>
                        <a:t> 2016</a:t>
                      </a:r>
                      <a:endParaRPr lang="en-US" sz="1800" dirty="0"/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$474,003</a:t>
                      </a:r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$474,003</a:t>
                      </a:r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Givers w/ verbally</a:t>
                      </a:r>
                      <a:r>
                        <a:rPr lang="en-US" sz="1800" baseline="0" dirty="0"/>
                        <a:t> acknowledged gift, amount estimated</a:t>
                      </a:r>
                      <a:endParaRPr lang="en-US" sz="1800" dirty="0"/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3</a:t>
                      </a:r>
                    </a:p>
                  </a:txBody>
                  <a:tcPr marT="45728" marB="45728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4897">
                <a:tc>
                  <a:txBody>
                    <a:bodyPr/>
                    <a:lstStyle/>
                    <a:p>
                      <a:r>
                        <a:rPr lang="en-US" sz="1800" dirty="0"/>
                        <a:t>July 2016-</a:t>
                      </a:r>
                    </a:p>
                    <a:p>
                      <a:r>
                        <a:rPr lang="en-US" sz="1800" dirty="0"/>
                        <a:t>June</a:t>
                      </a:r>
                      <a:r>
                        <a:rPr lang="en-US" sz="1800" baseline="0" dirty="0"/>
                        <a:t> 2017</a:t>
                      </a:r>
                      <a:endParaRPr lang="en-US" sz="1800" dirty="0"/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$402,084</a:t>
                      </a:r>
                    </a:p>
                    <a:p>
                      <a:endParaRPr lang="en-US" sz="1800" dirty="0"/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$484,084</a:t>
                      </a:r>
                    </a:p>
                    <a:p>
                      <a:endParaRPr lang="en-US" sz="1800" dirty="0"/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Plans</a:t>
                      </a:r>
                      <a:r>
                        <a:rPr lang="en-US" sz="1800" baseline="0" dirty="0"/>
                        <a:t> completed with attorney</a:t>
                      </a:r>
                      <a:endParaRPr lang="en-US" sz="1800" dirty="0"/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5</a:t>
                      </a:r>
                    </a:p>
                  </a:txBody>
                  <a:tcPr marT="45728" marB="45728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06996">
                <a:tc>
                  <a:txBody>
                    <a:bodyPr/>
                    <a:lstStyle/>
                    <a:p>
                      <a:r>
                        <a:rPr lang="en-US" sz="1800" dirty="0"/>
                        <a:t>July</a:t>
                      </a:r>
                      <a:r>
                        <a:rPr lang="en-US" sz="1800" baseline="0" dirty="0"/>
                        <a:t> 2016-</a:t>
                      </a:r>
                    </a:p>
                    <a:p>
                      <a:r>
                        <a:rPr lang="en-US" sz="1800" baseline="0" dirty="0"/>
                        <a:t>June 2017</a:t>
                      </a:r>
                      <a:endParaRPr lang="en-US" sz="1800" dirty="0"/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$125,499</a:t>
                      </a:r>
                    </a:p>
                    <a:p>
                      <a:endParaRPr lang="en-US" sz="1800" dirty="0"/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$125,499</a:t>
                      </a:r>
                    </a:p>
                    <a:p>
                      <a:endParaRPr lang="en-US" sz="1800" dirty="0"/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Givers w/verbally acknowledged gift, amount estimated </a:t>
                      </a:r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 marT="45728" marB="45728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06996">
                <a:tc>
                  <a:txBody>
                    <a:bodyPr/>
                    <a:lstStyle/>
                    <a:p>
                      <a:r>
                        <a:rPr lang="en-US" sz="1800" dirty="0"/>
                        <a:t>July 2017-</a:t>
                      </a:r>
                    </a:p>
                    <a:p>
                      <a:r>
                        <a:rPr lang="en-US" sz="1800" dirty="0"/>
                        <a:t>June</a:t>
                      </a:r>
                      <a:r>
                        <a:rPr lang="en-US" sz="1800" baseline="0" dirty="0"/>
                        <a:t> 2018</a:t>
                      </a:r>
                      <a:endParaRPr lang="en-US" sz="1800" dirty="0"/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$0</a:t>
                      </a:r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$141,866.</a:t>
                      </a:r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Plans</a:t>
                      </a:r>
                      <a:r>
                        <a:rPr lang="en-US" sz="1800" baseline="0" dirty="0"/>
                        <a:t> completed with attorney</a:t>
                      </a:r>
                      <a:endParaRPr lang="en-US" sz="1800" dirty="0"/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3</a:t>
                      </a:r>
                    </a:p>
                  </a:txBody>
                  <a:tcPr marT="45728" marB="45728"/>
                </a:tc>
                <a:extLst>
                  <a:ext uri="{0D108BD9-81ED-4DB2-BD59-A6C34878D82A}">
                    <a16:rowId xmlns:a16="http://schemas.microsoft.com/office/drawing/2014/main" val="4274719180"/>
                  </a:ext>
                </a:extLst>
              </a:tr>
              <a:tr h="906996">
                <a:tc>
                  <a:txBody>
                    <a:bodyPr/>
                    <a:lstStyle/>
                    <a:p>
                      <a:r>
                        <a:rPr lang="en-US" sz="1800" dirty="0"/>
                        <a:t>July</a:t>
                      </a:r>
                      <a:r>
                        <a:rPr lang="en-US" sz="1800" baseline="0" dirty="0"/>
                        <a:t> 2017-</a:t>
                      </a:r>
                    </a:p>
                    <a:p>
                      <a:r>
                        <a:rPr lang="en-US" sz="1800" baseline="0" dirty="0"/>
                        <a:t>June 2018</a:t>
                      </a:r>
                      <a:endParaRPr lang="en-US" sz="1800" dirty="0"/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$0</a:t>
                      </a:r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$0</a:t>
                      </a:r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Givers w/verbally acknowledged gift, amount estimated </a:t>
                      </a:r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 marT="45728" marB="45728"/>
                </a:tc>
                <a:extLst>
                  <a:ext uri="{0D108BD9-81ED-4DB2-BD59-A6C34878D82A}">
                    <a16:rowId xmlns:a16="http://schemas.microsoft.com/office/drawing/2014/main" val="16897799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7778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:mv="urn:schemas-microsoft-com:mac:vml"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2018 TRF Board Members	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1904269"/>
            <a:ext cx="8229600" cy="4832093"/>
          </a:xfrm>
          <a:prstGeom prst="rect">
            <a:avLst/>
          </a:prstGeom>
          <a:noFill/>
        </p:spPr>
        <p:txBody>
          <a:bodyPr wrap="square" numCol="2" spcCol="182880" rtlCol="0">
            <a:spAutoFit/>
          </a:bodyPr>
          <a:lstStyle/>
          <a:p>
            <a:pPr marL="914400" lvl="1" indent="-457200" defTabSz="914400">
              <a:buClr>
                <a:srgbClr val="0BD0D9"/>
              </a:buClr>
              <a:buFont typeface="Arial" charset="0"/>
              <a:buChar char="•"/>
            </a:pPr>
            <a:r>
              <a:rPr lang="en-US" sz="2800" dirty="0">
                <a:solidFill>
                  <a:prstClr val="black"/>
                </a:solidFill>
                <a:latin typeface="+mj-lt"/>
              </a:rPr>
              <a:t>Carole Arco </a:t>
            </a:r>
          </a:p>
          <a:p>
            <a:pPr marL="914400" lvl="1" indent="-457200" defTabSz="914400">
              <a:buClr>
                <a:srgbClr val="0BD0D9"/>
              </a:buClr>
              <a:buFont typeface="Arial" charset="0"/>
              <a:buChar char="•"/>
            </a:pPr>
            <a:r>
              <a:rPr lang="en-US" sz="2800" dirty="0">
                <a:solidFill>
                  <a:prstClr val="black"/>
                </a:solidFill>
                <a:latin typeface="+mj-lt"/>
              </a:rPr>
              <a:t>Eric Balthasar</a:t>
            </a:r>
          </a:p>
          <a:p>
            <a:pPr marL="914400" lvl="1" indent="-457200" defTabSz="914400">
              <a:buClr>
                <a:srgbClr val="0BD0D9"/>
              </a:buClr>
              <a:buFont typeface="Arial" charset="0"/>
              <a:buChar char="•"/>
            </a:pPr>
            <a:r>
              <a:rPr lang="en-US" sz="2800" dirty="0">
                <a:solidFill>
                  <a:prstClr val="black"/>
                </a:solidFill>
                <a:latin typeface="+mj-lt"/>
              </a:rPr>
              <a:t>Juanita </a:t>
            </a:r>
            <a:r>
              <a:rPr lang="en-US" sz="2800" dirty="0" err="1">
                <a:solidFill>
                  <a:prstClr val="black"/>
                </a:solidFill>
                <a:latin typeface="+mj-lt"/>
              </a:rPr>
              <a:t>Berdis</a:t>
            </a:r>
            <a:endParaRPr lang="en-US" sz="2800" dirty="0">
              <a:solidFill>
                <a:prstClr val="black"/>
              </a:solidFill>
              <a:latin typeface="+mj-lt"/>
            </a:endParaRPr>
          </a:p>
          <a:p>
            <a:pPr marL="914400" lvl="1" indent="-457200" defTabSz="914400">
              <a:buClr>
                <a:srgbClr val="0BD0D9"/>
              </a:buClr>
              <a:buFont typeface="Arial" charset="0"/>
              <a:buChar char="•"/>
            </a:pPr>
            <a:r>
              <a:rPr lang="en-US" sz="2800" dirty="0">
                <a:solidFill>
                  <a:prstClr val="black"/>
                </a:solidFill>
                <a:latin typeface="+mj-lt"/>
              </a:rPr>
              <a:t>John </a:t>
            </a:r>
            <a:r>
              <a:rPr lang="en-US" sz="2800" dirty="0" err="1">
                <a:solidFill>
                  <a:prstClr val="black"/>
                </a:solidFill>
                <a:latin typeface="+mj-lt"/>
              </a:rPr>
              <a:t>Berka</a:t>
            </a:r>
            <a:endParaRPr lang="en-US" sz="2800" dirty="0">
              <a:solidFill>
                <a:prstClr val="black"/>
              </a:solidFill>
              <a:latin typeface="+mj-lt"/>
            </a:endParaRPr>
          </a:p>
          <a:p>
            <a:pPr marL="914400" lvl="1" indent="-457200" defTabSz="914400">
              <a:buClr>
                <a:srgbClr val="0BD0D9"/>
              </a:buClr>
              <a:buFont typeface="Arial" charset="0"/>
              <a:buChar char="•"/>
            </a:pPr>
            <a:r>
              <a:rPr lang="en-US" sz="2800" dirty="0">
                <a:solidFill>
                  <a:prstClr val="black"/>
                </a:solidFill>
                <a:latin typeface="+mj-lt"/>
              </a:rPr>
              <a:t>Pete Croner </a:t>
            </a:r>
          </a:p>
          <a:p>
            <a:pPr lvl="1" defTabSz="914400">
              <a:buClr>
                <a:srgbClr val="0BD0D9"/>
              </a:buClr>
            </a:pPr>
            <a:r>
              <a:rPr lang="en-US" sz="2800" dirty="0">
                <a:solidFill>
                  <a:prstClr val="black"/>
                </a:solidFill>
                <a:latin typeface="+mj-lt"/>
              </a:rPr>
              <a:t>     (Treasurer)</a:t>
            </a:r>
          </a:p>
          <a:p>
            <a:pPr marL="914400" lvl="1" indent="-457200" defTabSz="914400">
              <a:buClr>
                <a:srgbClr val="0BD0D9"/>
              </a:buClr>
              <a:buFont typeface="Arial" charset="0"/>
              <a:buChar char="•"/>
            </a:pPr>
            <a:r>
              <a:rPr lang="en-US" sz="2800" dirty="0">
                <a:solidFill>
                  <a:prstClr val="black"/>
                </a:solidFill>
                <a:latin typeface="+mj-lt"/>
              </a:rPr>
              <a:t>Judi </a:t>
            </a:r>
            <a:r>
              <a:rPr lang="en-US" sz="2800" dirty="0" err="1">
                <a:solidFill>
                  <a:prstClr val="black"/>
                </a:solidFill>
                <a:latin typeface="+mj-lt"/>
              </a:rPr>
              <a:t>Ekola</a:t>
            </a:r>
            <a:endParaRPr lang="en-US" sz="2800" dirty="0">
              <a:solidFill>
                <a:prstClr val="black"/>
              </a:solidFill>
              <a:latin typeface="+mj-lt"/>
            </a:endParaRPr>
          </a:p>
          <a:p>
            <a:pPr marL="914400" lvl="1" indent="-457200" defTabSz="914400">
              <a:buClr>
                <a:srgbClr val="0BD0D9"/>
              </a:buClr>
              <a:buFont typeface="Arial" charset="0"/>
              <a:buChar char="•"/>
            </a:pPr>
            <a:r>
              <a:rPr lang="en-US" sz="2800" dirty="0">
                <a:solidFill>
                  <a:prstClr val="black"/>
                </a:solidFill>
              </a:rPr>
              <a:t>Brandon Epting</a:t>
            </a:r>
          </a:p>
          <a:p>
            <a:pPr marL="914400" lvl="1" indent="-457200" defTabSz="914400">
              <a:buClr>
                <a:srgbClr val="0BD0D9"/>
              </a:buClr>
              <a:buFont typeface="Arial" charset="0"/>
              <a:buChar char="•"/>
            </a:pPr>
            <a:r>
              <a:rPr lang="en-US" sz="2800" dirty="0">
                <a:solidFill>
                  <a:prstClr val="black"/>
                </a:solidFill>
                <a:latin typeface="+mj-lt"/>
              </a:rPr>
              <a:t>Dawn Koenig  (Vice Chair)</a:t>
            </a:r>
          </a:p>
          <a:p>
            <a:pPr marL="914400" lvl="1" indent="-457200" defTabSz="914400">
              <a:buClr>
                <a:srgbClr val="0BD0D9"/>
              </a:buClr>
              <a:buFont typeface="Arial" charset="0"/>
              <a:buChar char="•"/>
            </a:pPr>
            <a:r>
              <a:rPr lang="en-US" sz="2800" dirty="0">
                <a:solidFill>
                  <a:prstClr val="black"/>
                </a:solidFill>
                <a:latin typeface="+mj-lt"/>
              </a:rPr>
              <a:t>Tom Lewis</a:t>
            </a:r>
          </a:p>
          <a:p>
            <a:pPr marL="914400" lvl="1" indent="-457200" defTabSz="914400">
              <a:buClr>
                <a:srgbClr val="0BD0D9"/>
              </a:buClr>
              <a:buFont typeface="Arial" charset="0"/>
              <a:buChar char="•"/>
            </a:pPr>
            <a:r>
              <a:rPr lang="en-US" sz="2800" dirty="0">
                <a:solidFill>
                  <a:prstClr val="black"/>
                </a:solidFill>
                <a:latin typeface="+mj-lt"/>
              </a:rPr>
              <a:t>Theresa Mittelbrun (Secretary)</a:t>
            </a:r>
          </a:p>
          <a:p>
            <a:pPr marL="914400" lvl="1" indent="-457200" defTabSz="914400">
              <a:buClr>
                <a:srgbClr val="0BD0D9"/>
              </a:buClr>
              <a:buFont typeface="Arial" charset="0"/>
              <a:buChar char="•"/>
            </a:pPr>
            <a:r>
              <a:rPr lang="en-US" sz="2800" dirty="0">
                <a:solidFill>
                  <a:prstClr val="black"/>
                </a:solidFill>
                <a:latin typeface="+mj-lt"/>
              </a:rPr>
              <a:t>Pastor Mueller Jr. (President)</a:t>
            </a:r>
          </a:p>
          <a:p>
            <a:pPr marL="914400" lvl="1" indent="-457200" defTabSz="914400">
              <a:buClr>
                <a:srgbClr val="0BD0D9"/>
              </a:buClr>
              <a:buFont typeface="Arial" charset="0"/>
              <a:buChar char="•"/>
            </a:pPr>
            <a:r>
              <a:rPr lang="en-US" sz="2800" dirty="0">
                <a:solidFill>
                  <a:prstClr val="black"/>
                </a:solidFill>
                <a:latin typeface="+mj-lt"/>
              </a:rPr>
              <a:t>Tom Ostrander</a:t>
            </a:r>
          </a:p>
          <a:p>
            <a:pPr marL="914400" lvl="1" indent="-457200" defTabSz="914400">
              <a:buClr>
                <a:srgbClr val="0BD0D9"/>
              </a:buClr>
              <a:buFont typeface="Arial" charset="0"/>
              <a:buChar char="•"/>
            </a:pPr>
            <a:r>
              <a:rPr lang="en-US" sz="2800" dirty="0">
                <a:solidFill>
                  <a:prstClr val="black"/>
                </a:solidFill>
                <a:latin typeface="+mj-lt"/>
              </a:rPr>
              <a:t>Peg </a:t>
            </a:r>
            <a:r>
              <a:rPr lang="en-US" sz="2800" dirty="0" err="1">
                <a:solidFill>
                  <a:prstClr val="black"/>
                </a:solidFill>
                <a:latin typeface="+mj-lt"/>
              </a:rPr>
              <a:t>Siems</a:t>
            </a:r>
            <a:endParaRPr lang="en-US" sz="2800" dirty="0">
              <a:solidFill>
                <a:prstClr val="black"/>
              </a:solidFill>
              <a:latin typeface="+mj-lt"/>
            </a:endParaRPr>
          </a:p>
          <a:p>
            <a:pPr marL="914400" lvl="1" indent="-457200" defTabSz="914400">
              <a:buClr>
                <a:srgbClr val="0BD0D9"/>
              </a:buClr>
              <a:buFont typeface="Arial" charset="0"/>
              <a:buChar char="•"/>
            </a:pPr>
            <a:r>
              <a:rPr lang="en-US" sz="2800" dirty="0">
                <a:solidFill>
                  <a:prstClr val="black"/>
                </a:solidFill>
                <a:latin typeface="+mj-lt"/>
              </a:rPr>
              <a:t>Andy Trosper (Chairman)</a:t>
            </a:r>
          </a:p>
          <a:p>
            <a:pPr marL="914400" lvl="1" indent="-457200" defTabSz="914400">
              <a:buClr>
                <a:srgbClr val="0BD0D9"/>
              </a:buClr>
              <a:buFont typeface="Arial" charset="0"/>
              <a:buChar char="•"/>
            </a:pPr>
            <a:r>
              <a:rPr lang="en-US" sz="2800" dirty="0">
                <a:solidFill>
                  <a:prstClr val="black"/>
                </a:solidFill>
                <a:latin typeface="+mj-lt"/>
              </a:rPr>
              <a:t>Connor Vance (non-voting)</a:t>
            </a:r>
          </a:p>
        </p:txBody>
      </p:sp>
    </p:spTree>
    <p:extLst>
      <p:ext uri="{BB962C8B-B14F-4D97-AF65-F5344CB8AC3E}">
        <p14:creationId xmlns:p14="http://schemas.microsoft.com/office/powerpoint/2010/main" val="1196721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:mv="urn:schemas-microsoft-com:mac:vml"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550862" y="513587"/>
            <a:ext cx="8042276" cy="1336956"/>
          </a:xfrm>
        </p:spPr>
        <p:txBody>
          <a:bodyPr>
            <a:noAutofit/>
          </a:bodyPr>
          <a:lstStyle/>
          <a:p>
            <a:r>
              <a:rPr lang="en-US" altLang="en-US" sz="4000" dirty="0">
                <a:ea typeface="ＭＳ Ｐゴシック" panose="020B0600070205080204" pitchFamily="34" charset="-128"/>
              </a:rPr>
              <a:t>Total Gifts Acknowledged by TRF/LCMS Foundation 2008-2018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9104558"/>
              </p:ext>
            </p:extLst>
          </p:nvPr>
        </p:nvGraphicFramePr>
        <p:xfrm>
          <a:off x="457200" y="2007117"/>
          <a:ext cx="8229600" cy="475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681"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+mj-lt"/>
                        </a:rPr>
                        <a:t>Total Disclosed</a:t>
                      </a:r>
                      <a:r>
                        <a:rPr lang="en-US" sz="3200" baseline="0" dirty="0">
                          <a:latin typeface="+mj-lt"/>
                        </a:rPr>
                        <a:t> Gifts</a:t>
                      </a:r>
                      <a:endParaRPr lang="en-US" sz="3200" dirty="0">
                        <a:latin typeface="+mj-lt"/>
                      </a:endParaRP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+mj-lt"/>
                        </a:rPr>
                        <a:t>$6,622,332.</a:t>
                      </a:r>
                    </a:p>
                  </a:txBody>
                  <a:tcPr marT="45700" marB="457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681"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+mj-lt"/>
                        </a:rPr>
                        <a:t># of Undisclosed Gifts</a:t>
                      </a: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+mj-lt"/>
                        </a:rPr>
                        <a:t>25</a:t>
                      </a:r>
                    </a:p>
                  </a:txBody>
                  <a:tcPr marT="45700" marB="457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681"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+mj-lt"/>
                        </a:rPr>
                        <a:t>Estimated Value of Undisclosed Gifts</a:t>
                      </a: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+mj-lt"/>
                        </a:rPr>
                        <a:t>$2,945,466</a:t>
                      </a:r>
                    </a:p>
                  </a:txBody>
                  <a:tcPr marT="45700" marB="457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681"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+mj-lt"/>
                        </a:rPr>
                        <a:t>Total</a:t>
                      </a:r>
                      <a:r>
                        <a:rPr lang="en-US" sz="3200" baseline="0" dirty="0">
                          <a:latin typeface="+mj-lt"/>
                        </a:rPr>
                        <a:t> Gift Value </a:t>
                      </a:r>
                      <a:br>
                        <a:rPr lang="en-US" sz="3200" baseline="0" dirty="0">
                          <a:latin typeface="+mj-lt"/>
                        </a:rPr>
                      </a:br>
                      <a:r>
                        <a:rPr lang="en-US" sz="3200" baseline="0" dirty="0">
                          <a:latin typeface="+mj-lt"/>
                        </a:rPr>
                        <a:t>(Disclosed + Undisclosed)</a:t>
                      </a:r>
                      <a:endParaRPr lang="en-US" sz="3200" dirty="0">
                        <a:latin typeface="+mj-lt"/>
                      </a:endParaRP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+mj-lt"/>
                        </a:rPr>
                        <a:t>$9,567,798</a:t>
                      </a:r>
                    </a:p>
                  </a:txBody>
                  <a:tcPr marT="45700" marB="4570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3560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:mv="urn:schemas-microsoft-com:mac:vml"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2712721"/>
          </a:xfrm>
        </p:spPr>
        <p:txBody>
          <a:bodyPr>
            <a:noAutofit/>
          </a:bodyPr>
          <a:lstStyle/>
          <a:p>
            <a:pPr algn="ctr"/>
            <a:r>
              <a:rPr lang="en-US" sz="6000" dirty="0"/>
              <a:t>TRF Partnership </a:t>
            </a:r>
            <a:br>
              <a:rPr lang="en-US" sz="6000" dirty="0"/>
            </a:br>
            <a:r>
              <a:rPr lang="en-US" sz="6000" dirty="0"/>
              <a:t>with</a:t>
            </a:r>
            <a:br>
              <a:rPr lang="en-US" sz="6000" dirty="0"/>
            </a:br>
            <a:r>
              <a:rPr lang="en-US" sz="6000" dirty="0"/>
              <a:t>LCMS Foundation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1920" y="4806951"/>
            <a:ext cx="3454400" cy="105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602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:mv="urn:schemas-microsoft-com:mac:vml"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3388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/>
              <a:t>Ray </a:t>
            </a:r>
            <a:r>
              <a:rPr lang="en-US" sz="4000" dirty="0" err="1"/>
              <a:t>Pagels</a:t>
            </a:r>
            <a:r>
              <a:rPr lang="en-US" sz="4000" dirty="0"/>
              <a:t> – LCMS Foundation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16380"/>
            <a:ext cx="8229600" cy="4008120"/>
          </a:xfrm>
        </p:spPr>
        <p:txBody>
          <a:bodyPr>
            <a:noAutofit/>
          </a:bodyPr>
          <a:lstStyle/>
          <a:p>
            <a:pPr marL="457200" lvl="1" indent="-457200">
              <a:spcBef>
                <a:spcPts val="1200"/>
              </a:spcBef>
              <a:buClr>
                <a:schemeClr val="accent3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sz="3200" dirty="0">
                <a:latin typeface="+mj-lt"/>
              </a:rPr>
              <a:t>An experienced Christian Gift Planning Counselor  </a:t>
            </a:r>
          </a:p>
          <a:p>
            <a:pPr marL="457200" lvl="1" indent="-457200">
              <a:spcBef>
                <a:spcPts val="1200"/>
              </a:spcBef>
              <a:buClr>
                <a:schemeClr val="accent3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sz="3200" dirty="0">
                <a:latin typeface="+mj-lt"/>
              </a:rPr>
              <a:t>Works with 5 churches in the area</a:t>
            </a:r>
          </a:p>
          <a:p>
            <a:pPr marL="457200" lvl="1" indent="-457200">
              <a:spcBef>
                <a:spcPts val="1200"/>
              </a:spcBef>
              <a:buClr>
                <a:schemeClr val="accent3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sz="3200" dirty="0">
                <a:latin typeface="+mj-lt"/>
              </a:rPr>
              <a:t>Trained by and works for LCMS Foundation</a:t>
            </a:r>
          </a:p>
          <a:p>
            <a:pPr marL="457200" lvl="1" indent="-457200">
              <a:spcBef>
                <a:spcPts val="1200"/>
              </a:spcBef>
              <a:buClr>
                <a:schemeClr val="accent3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sz="3200" dirty="0">
                <a:latin typeface="+mj-lt"/>
              </a:rPr>
              <a:t>Confidential/Free advisor to assist members in estate planning to transfer blessings</a:t>
            </a:r>
          </a:p>
          <a:p>
            <a:pPr marL="457200" lvl="1" indent="-457200">
              <a:spcBef>
                <a:spcPts val="1200"/>
              </a:spcBef>
              <a:buClr>
                <a:schemeClr val="accent3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sz="3200" dirty="0">
                <a:latin typeface="+mj-lt"/>
              </a:rPr>
              <a:t>Member of St. Peter, Arlington Heights </a:t>
            </a:r>
          </a:p>
        </p:txBody>
      </p:sp>
    </p:spTree>
    <p:extLst>
      <p:ext uri="{BB962C8B-B14F-4D97-AF65-F5344CB8AC3E}">
        <p14:creationId xmlns:p14="http://schemas.microsoft.com/office/powerpoint/2010/main" val="2359346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24016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/>
              <a:t>Ray </a:t>
            </a:r>
            <a:r>
              <a:rPr lang="en-US" sz="4000" dirty="0" err="1"/>
              <a:t>Pagels</a:t>
            </a:r>
            <a:r>
              <a:rPr lang="en-US" sz="4000" dirty="0"/>
              <a:t> – LCMS Foundation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32116"/>
            <a:ext cx="8534400" cy="4873484"/>
          </a:xfrm>
        </p:spPr>
        <p:txBody>
          <a:bodyPr>
            <a:noAutofit/>
          </a:bodyPr>
          <a:lstStyle/>
          <a:p>
            <a:pPr marL="457200" lvl="1" indent="-457200">
              <a:spcBef>
                <a:spcPts val="1200"/>
              </a:spcBef>
              <a:buClr>
                <a:schemeClr val="accent3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sz="3000" dirty="0">
                <a:latin typeface="+mj-lt"/>
              </a:rPr>
              <a:t>TRF pays LCMS Foundation $5,000 per year for Ray’s services</a:t>
            </a:r>
          </a:p>
          <a:p>
            <a:pPr marL="457200" lvl="1" indent="-457200">
              <a:spcBef>
                <a:spcPts val="1200"/>
              </a:spcBef>
              <a:buClr>
                <a:schemeClr val="accent3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sz="3000" dirty="0">
                <a:latin typeface="+mj-lt"/>
              </a:rPr>
              <a:t>LCMS Foundation reimburses him his expenses </a:t>
            </a:r>
          </a:p>
          <a:p>
            <a:pPr marL="457200" lvl="1" indent="-457200">
              <a:spcBef>
                <a:spcPts val="1200"/>
              </a:spcBef>
              <a:buClr>
                <a:schemeClr val="accent3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sz="3000" dirty="0">
                <a:latin typeface="+mj-lt"/>
              </a:rPr>
              <a:t>LCMS Foundation relocated office at Trinity to St. Peter Arlington Heights in 2017</a:t>
            </a:r>
          </a:p>
          <a:p>
            <a:pPr marL="457200" lvl="1" indent="-457200">
              <a:spcBef>
                <a:spcPts val="1200"/>
              </a:spcBef>
              <a:buClr>
                <a:schemeClr val="accent3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sz="3000" dirty="0">
                <a:latin typeface="+mj-lt"/>
              </a:rPr>
              <a:t>Trinity is extremely appreciative for Ray, and LCMS Foundation and their services and support </a:t>
            </a:r>
          </a:p>
        </p:txBody>
      </p:sp>
    </p:spTree>
    <p:extLst>
      <p:ext uri="{BB962C8B-B14F-4D97-AF65-F5344CB8AC3E}">
        <p14:creationId xmlns:p14="http://schemas.microsoft.com/office/powerpoint/2010/main" val="2277084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057400"/>
            <a:ext cx="7848600" cy="2743200"/>
          </a:xfrm>
        </p:spPr>
        <p:txBody>
          <a:bodyPr>
            <a:noAutofit/>
          </a:bodyPr>
          <a:lstStyle/>
          <a:p>
            <a:pPr algn="ctr"/>
            <a:r>
              <a:rPr lang="en-US" sz="7200" dirty="0"/>
              <a:t>Designated and Undesignated Gifts</a:t>
            </a:r>
          </a:p>
        </p:txBody>
      </p:sp>
    </p:spTree>
    <p:extLst>
      <p:ext uri="{BB962C8B-B14F-4D97-AF65-F5344CB8AC3E}">
        <p14:creationId xmlns:p14="http://schemas.microsoft.com/office/powerpoint/2010/main" val="2518507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:mv="urn:schemas-microsoft-com:mac:vml"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0" y="816114"/>
            <a:ext cx="42671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u="sng" dirty="0">
                <a:latin typeface="+mj-lt"/>
              </a:rPr>
              <a:t>Designated Gifts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11658600" y="155421"/>
            <a:ext cx="0" cy="6934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6"/>
          <p:cNvGrpSpPr/>
          <p:nvPr/>
        </p:nvGrpSpPr>
        <p:grpSpPr>
          <a:xfrm>
            <a:off x="152400" y="1878449"/>
            <a:ext cx="1645920" cy="2021194"/>
            <a:chOff x="152400" y="1878449"/>
            <a:chExt cx="1645920" cy="2021194"/>
          </a:xfrm>
        </p:grpSpPr>
        <p:sp>
          <p:nvSpPr>
            <p:cNvPr id="12" name="Text Box 25"/>
            <p:cNvSpPr txBox="1">
              <a:spLocks noChangeArrowheads="1"/>
            </p:cNvSpPr>
            <p:nvPr/>
          </p:nvSpPr>
          <p:spPr bwMode="auto">
            <a:xfrm>
              <a:off x="152400" y="3591866"/>
              <a:ext cx="164592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1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b="1" dirty="0"/>
                <a:t>The purpose of this fund is to reduce the costs associated with the School, thereby, reducing tuition</a:t>
              </a:r>
            </a:p>
          </p:txBody>
        </p:sp>
        <p:sp>
          <p:nvSpPr>
            <p:cNvPr id="24" name="Line 41"/>
            <p:cNvSpPr>
              <a:spLocks noChangeShapeType="1"/>
            </p:cNvSpPr>
            <p:nvPr/>
          </p:nvSpPr>
          <p:spPr bwMode="auto">
            <a:xfrm>
              <a:off x="975360" y="2542895"/>
              <a:ext cx="1" cy="94983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Text Box 20"/>
            <p:cNvSpPr txBox="1">
              <a:spLocks noChangeArrowheads="1"/>
            </p:cNvSpPr>
            <p:nvPr/>
          </p:nvSpPr>
          <p:spPr bwMode="auto">
            <a:xfrm>
              <a:off x="375677" y="1878449"/>
              <a:ext cx="1199367" cy="738664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>
              <a:spAutoFit/>
            </a:bodyPr>
            <a:lstStyle>
              <a:lvl1pPr>
                <a:defRPr sz="1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alt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School</a:t>
              </a:r>
            </a:p>
            <a:p>
              <a:pPr algn="ctr"/>
              <a:r>
                <a:rPr lang="en-US" alt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Endowment</a:t>
              </a:r>
            </a:p>
            <a:p>
              <a:pPr algn="ctr"/>
              <a:r>
                <a:rPr lang="en-US" alt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Fund</a:t>
              </a:r>
            </a:p>
          </p:txBody>
        </p:sp>
      </p:grpSp>
      <p:grpSp>
        <p:nvGrpSpPr>
          <p:cNvPr id="5" name="Group 8"/>
          <p:cNvGrpSpPr/>
          <p:nvPr/>
        </p:nvGrpSpPr>
        <p:grpSpPr>
          <a:xfrm>
            <a:off x="3771900" y="1869088"/>
            <a:ext cx="1645920" cy="2207899"/>
            <a:chOff x="3619406" y="1869088"/>
            <a:chExt cx="1645920" cy="2207899"/>
          </a:xfrm>
        </p:grpSpPr>
        <p:sp>
          <p:nvSpPr>
            <p:cNvPr id="13" name="Text Box 26"/>
            <p:cNvSpPr txBox="1">
              <a:spLocks noChangeArrowheads="1"/>
            </p:cNvSpPr>
            <p:nvPr/>
          </p:nvSpPr>
          <p:spPr bwMode="auto">
            <a:xfrm>
              <a:off x="3619406" y="3553767"/>
              <a:ext cx="164592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1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altLang="en-US" b="1" dirty="0"/>
                <a:t>The purpose </a:t>
              </a:r>
            </a:p>
            <a:p>
              <a:pPr algn="ctr"/>
              <a:r>
                <a:rPr lang="en-US" altLang="en-US" b="1" dirty="0"/>
                <a:t>of this fund is to provide future preservation and expansion of the church and to assist in funding future costs</a:t>
              </a:r>
            </a:p>
          </p:txBody>
        </p:sp>
        <p:sp>
          <p:nvSpPr>
            <p:cNvPr id="46" name="Line 41"/>
            <p:cNvSpPr>
              <a:spLocks noChangeShapeType="1"/>
            </p:cNvSpPr>
            <p:nvPr/>
          </p:nvSpPr>
          <p:spPr bwMode="auto">
            <a:xfrm>
              <a:off x="4440779" y="2542894"/>
              <a:ext cx="3175" cy="9498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Text Box 21"/>
            <p:cNvSpPr txBox="1">
              <a:spLocks noChangeArrowheads="1"/>
            </p:cNvSpPr>
            <p:nvPr/>
          </p:nvSpPr>
          <p:spPr bwMode="auto">
            <a:xfrm>
              <a:off x="3842683" y="1869088"/>
              <a:ext cx="1199367" cy="73866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>
              <a:spAutoFit/>
            </a:bodyPr>
            <a:lstStyle>
              <a:lvl1pPr>
                <a:defRPr sz="1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altLang="en-US" b="1" dirty="0"/>
                <a:t>Church</a:t>
              </a:r>
            </a:p>
            <a:p>
              <a:pPr algn="ctr"/>
              <a:r>
                <a:rPr lang="en-US" altLang="en-US" b="1" dirty="0"/>
                <a:t>Endowment</a:t>
              </a:r>
            </a:p>
            <a:p>
              <a:pPr algn="ctr"/>
              <a:r>
                <a:rPr lang="en-US" altLang="en-US" b="1" dirty="0"/>
                <a:t>Fund</a:t>
              </a:r>
            </a:p>
          </p:txBody>
        </p:sp>
      </p:grpSp>
      <p:grpSp>
        <p:nvGrpSpPr>
          <p:cNvPr id="6" name="Group 13"/>
          <p:cNvGrpSpPr/>
          <p:nvPr/>
        </p:nvGrpSpPr>
        <p:grpSpPr>
          <a:xfrm>
            <a:off x="7391400" y="1869088"/>
            <a:ext cx="1645920" cy="2801748"/>
            <a:chOff x="7314823" y="1869088"/>
            <a:chExt cx="1645920" cy="2801748"/>
          </a:xfrm>
        </p:grpSpPr>
        <p:sp>
          <p:nvSpPr>
            <p:cNvPr id="15" name="Text Box 28"/>
            <p:cNvSpPr txBox="1">
              <a:spLocks noChangeArrowheads="1"/>
            </p:cNvSpPr>
            <p:nvPr/>
          </p:nvSpPr>
          <p:spPr bwMode="auto">
            <a:xfrm>
              <a:off x="7314823" y="3501285"/>
              <a:ext cx="1645920" cy="11695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1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altLang="en-US" b="1" dirty="0"/>
                <a:t>These are funds</a:t>
              </a:r>
            </a:p>
            <a:p>
              <a:pPr algn="ctr"/>
              <a:r>
                <a:rPr lang="en-US" altLang="en-US" b="1" dirty="0"/>
                <a:t>For general</a:t>
              </a:r>
            </a:p>
            <a:p>
              <a:pPr algn="ctr"/>
              <a:r>
                <a:rPr lang="en-US" altLang="en-US" b="1" dirty="0"/>
                <a:t> purposes</a:t>
              </a:r>
            </a:p>
            <a:p>
              <a:pPr algn="ctr"/>
              <a:r>
                <a:rPr lang="en-US" altLang="en-US" b="1" dirty="0"/>
                <a:t>and require</a:t>
              </a:r>
            </a:p>
            <a:p>
              <a:pPr algn="ctr"/>
              <a:r>
                <a:rPr lang="en-US" altLang="en-US" b="1" dirty="0"/>
                <a:t>Board approval</a:t>
              </a:r>
            </a:p>
          </p:txBody>
        </p:sp>
        <p:sp>
          <p:nvSpPr>
            <p:cNvPr id="25" name="Line 43"/>
            <p:cNvSpPr>
              <a:spLocks noChangeShapeType="1"/>
            </p:cNvSpPr>
            <p:nvPr/>
          </p:nvSpPr>
          <p:spPr bwMode="auto">
            <a:xfrm flipH="1">
              <a:off x="8137778" y="2506851"/>
              <a:ext cx="11" cy="98588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Text Box 22"/>
            <p:cNvSpPr txBox="1">
              <a:spLocks noChangeArrowheads="1"/>
            </p:cNvSpPr>
            <p:nvPr/>
          </p:nvSpPr>
          <p:spPr bwMode="auto">
            <a:xfrm>
              <a:off x="7711143" y="1869088"/>
              <a:ext cx="853281" cy="738664"/>
            </a:xfrm>
            <a:prstGeom prst="rect">
              <a:avLst/>
            </a:prstGeom>
            <a:solidFill>
              <a:srgbClr val="CCFF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>
              <a:spAutoFit/>
            </a:bodyPr>
            <a:lstStyle>
              <a:lvl1pPr>
                <a:defRPr sz="1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endParaRPr lang="en-US" altLang="en-US" b="1" dirty="0"/>
            </a:p>
            <a:p>
              <a:pPr algn="ctr"/>
              <a:r>
                <a:rPr lang="en-US" altLang="en-US" b="1" dirty="0"/>
                <a:t>General </a:t>
              </a:r>
            </a:p>
            <a:p>
              <a:pPr algn="ctr"/>
              <a:r>
                <a:rPr lang="en-US" altLang="en-US" b="1" dirty="0"/>
                <a:t>Fund</a:t>
              </a: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962150" y="1878449"/>
            <a:ext cx="1645920" cy="2021195"/>
            <a:chOff x="1809703" y="1878449"/>
            <a:chExt cx="1645920" cy="2021195"/>
          </a:xfrm>
        </p:grpSpPr>
        <p:sp>
          <p:nvSpPr>
            <p:cNvPr id="51" name="Line 41"/>
            <p:cNvSpPr>
              <a:spLocks noChangeShapeType="1"/>
            </p:cNvSpPr>
            <p:nvPr/>
          </p:nvSpPr>
          <p:spPr bwMode="auto">
            <a:xfrm flipH="1">
              <a:off x="2632663" y="2724153"/>
              <a:ext cx="0" cy="76857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Text Box 25"/>
            <p:cNvSpPr txBox="1">
              <a:spLocks noChangeArrowheads="1"/>
            </p:cNvSpPr>
            <p:nvPr/>
          </p:nvSpPr>
          <p:spPr bwMode="auto">
            <a:xfrm>
              <a:off x="1809703" y="3591867"/>
              <a:ext cx="164592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1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b="1" dirty="0"/>
                <a:t>The purpose of this fund is to reduce the net tuition charged to </a:t>
              </a:r>
              <a:r>
                <a:rPr lang="en-US" altLang="en-US" b="1" u="sng" dirty="0"/>
                <a:t>ALL</a:t>
              </a:r>
              <a:r>
                <a:rPr lang="en-US" altLang="en-US" b="1" dirty="0"/>
                <a:t> Students</a:t>
              </a:r>
            </a:p>
          </p:txBody>
        </p:sp>
        <p:sp>
          <p:nvSpPr>
            <p:cNvPr id="50" name="Text Box 20"/>
            <p:cNvSpPr txBox="1">
              <a:spLocks noChangeArrowheads="1"/>
            </p:cNvSpPr>
            <p:nvPr/>
          </p:nvSpPr>
          <p:spPr bwMode="auto">
            <a:xfrm>
              <a:off x="2030975" y="1878449"/>
              <a:ext cx="1203377" cy="954107"/>
            </a:xfrm>
            <a:prstGeom prst="rect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square">
              <a:spAutoFit/>
            </a:bodyPr>
            <a:lstStyle>
              <a:lvl1pPr>
                <a:defRPr sz="1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altLang="en-US" b="1" dirty="0"/>
                <a:t>School</a:t>
              </a:r>
            </a:p>
            <a:p>
              <a:pPr algn="ctr"/>
              <a:r>
                <a:rPr lang="en-US" altLang="en-US" b="1" dirty="0"/>
                <a:t>Tuition Endowment Fund</a:t>
              </a:r>
            </a:p>
          </p:txBody>
        </p:sp>
      </p:grpSp>
      <p:grpSp>
        <p:nvGrpSpPr>
          <p:cNvPr id="8" name="Group 9"/>
          <p:cNvGrpSpPr/>
          <p:nvPr/>
        </p:nvGrpSpPr>
        <p:grpSpPr>
          <a:xfrm>
            <a:off x="5581650" y="1878449"/>
            <a:ext cx="1645920" cy="2163178"/>
            <a:chOff x="5457347" y="1878449"/>
            <a:chExt cx="1645920" cy="2163178"/>
          </a:xfrm>
        </p:grpSpPr>
        <p:sp>
          <p:nvSpPr>
            <p:cNvPr id="23" name="Text Box 21"/>
            <p:cNvSpPr txBox="1">
              <a:spLocks noChangeArrowheads="1"/>
            </p:cNvSpPr>
            <p:nvPr/>
          </p:nvSpPr>
          <p:spPr bwMode="auto">
            <a:xfrm>
              <a:off x="5457347" y="3518407"/>
              <a:ext cx="164592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1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altLang="en-US" b="1" dirty="0"/>
                <a:t>The purpose </a:t>
              </a:r>
            </a:p>
            <a:p>
              <a:pPr algn="ctr"/>
              <a:r>
                <a:rPr lang="en-US" altLang="en-US" b="1" dirty="0"/>
                <a:t>of this fund is to provide grants for church workers and expansion of outreach ministries</a:t>
              </a:r>
            </a:p>
          </p:txBody>
        </p:sp>
        <p:sp>
          <p:nvSpPr>
            <p:cNvPr id="26" name="Line 42"/>
            <p:cNvSpPr>
              <a:spLocks noChangeShapeType="1"/>
            </p:cNvSpPr>
            <p:nvPr/>
          </p:nvSpPr>
          <p:spPr bwMode="auto">
            <a:xfrm>
              <a:off x="6280307" y="2898426"/>
              <a:ext cx="1" cy="59430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Text Box 21"/>
            <p:cNvSpPr txBox="1">
              <a:spLocks noChangeArrowheads="1"/>
            </p:cNvSpPr>
            <p:nvPr/>
          </p:nvSpPr>
          <p:spPr bwMode="auto">
            <a:xfrm>
              <a:off x="5545971" y="1878449"/>
              <a:ext cx="1468672" cy="1169551"/>
            </a:xfrm>
            <a:prstGeom prst="rect">
              <a:avLst/>
            </a:prstGeom>
            <a:solidFill>
              <a:srgbClr val="FFCC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>
              <a:spAutoFit/>
            </a:bodyPr>
            <a:lstStyle>
              <a:lvl1pPr>
                <a:defRPr sz="1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altLang="en-US" b="1" dirty="0"/>
                <a:t>Charles S. </a:t>
              </a:r>
            </a:p>
            <a:p>
              <a:pPr algn="ctr"/>
              <a:r>
                <a:rPr lang="en-US" altLang="en-US" b="1" dirty="0"/>
                <a:t>&amp; Audrey</a:t>
              </a:r>
            </a:p>
            <a:p>
              <a:pPr algn="ctr"/>
              <a:r>
                <a:rPr lang="en-US" altLang="en-US" b="1" dirty="0" err="1"/>
                <a:t>Prange</a:t>
              </a:r>
              <a:r>
                <a:rPr lang="en-US" altLang="en-US" b="1" dirty="0"/>
                <a:t> Mueller</a:t>
              </a:r>
            </a:p>
            <a:p>
              <a:pPr algn="ctr"/>
              <a:r>
                <a:rPr lang="en-US" altLang="en-US" b="1" dirty="0"/>
                <a:t>Endowment </a:t>
              </a:r>
            </a:p>
            <a:p>
              <a:pPr algn="ctr"/>
              <a:r>
                <a:rPr lang="en-US" altLang="en-US" b="1" dirty="0"/>
                <a:t>Fund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26719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45"/>
          <p:cNvSpPr>
            <a:spLocks noChangeShapeType="1"/>
          </p:cNvSpPr>
          <p:nvPr/>
        </p:nvSpPr>
        <p:spPr bwMode="auto">
          <a:xfrm>
            <a:off x="2971800" y="4426204"/>
            <a:ext cx="0" cy="4572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Line 47"/>
          <p:cNvSpPr>
            <a:spLocks noChangeShapeType="1"/>
          </p:cNvSpPr>
          <p:nvPr/>
        </p:nvSpPr>
        <p:spPr bwMode="auto">
          <a:xfrm>
            <a:off x="2514600" y="4419600"/>
            <a:ext cx="0" cy="9144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Line 48"/>
          <p:cNvSpPr>
            <a:spLocks noChangeShapeType="1"/>
          </p:cNvSpPr>
          <p:nvPr/>
        </p:nvSpPr>
        <p:spPr bwMode="auto">
          <a:xfrm>
            <a:off x="2971801" y="4849436"/>
            <a:ext cx="2133600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Line 50"/>
          <p:cNvSpPr>
            <a:spLocks noChangeShapeType="1"/>
          </p:cNvSpPr>
          <p:nvPr/>
        </p:nvSpPr>
        <p:spPr bwMode="auto">
          <a:xfrm>
            <a:off x="1600200" y="4430622"/>
            <a:ext cx="0" cy="18288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Line 51"/>
          <p:cNvSpPr>
            <a:spLocks noChangeShapeType="1"/>
          </p:cNvSpPr>
          <p:nvPr/>
        </p:nvSpPr>
        <p:spPr bwMode="auto">
          <a:xfrm>
            <a:off x="2073610" y="5774858"/>
            <a:ext cx="3031791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Text Box 53"/>
          <p:cNvSpPr txBox="1">
            <a:spLocks noChangeArrowheads="1"/>
          </p:cNvSpPr>
          <p:nvPr/>
        </p:nvSpPr>
        <p:spPr bwMode="auto">
          <a:xfrm>
            <a:off x="2300881" y="5650933"/>
            <a:ext cx="490537" cy="2778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1200" b="1" dirty="0"/>
              <a:t>20%</a:t>
            </a:r>
          </a:p>
        </p:txBody>
      </p:sp>
      <p:sp>
        <p:nvSpPr>
          <p:cNvPr id="12" name="Line 47"/>
          <p:cNvSpPr>
            <a:spLocks noChangeShapeType="1"/>
          </p:cNvSpPr>
          <p:nvPr/>
        </p:nvSpPr>
        <p:spPr bwMode="auto">
          <a:xfrm flipH="1">
            <a:off x="2072281" y="4430622"/>
            <a:ext cx="2658" cy="13716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Line 48"/>
          <p:cNvSpPr>
            <a:spLocks noChangeShapeType="1"/>
          </p:cNvSpPr>
          <p:nvPr/>
        </p:nvSpPr>
        <p:spPr bwMode="auto">
          <a:xfrm>
            <a:off x="2514600" y="5297112"/>
            <a:ext cx="2590801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Text Box 53"/>
          <p:cNvSpPr txBox="1">
            <a:spLocks noChangeArrowheads="1"/>
          </p:cNvSpPr>
          <p:nvPr/>
        </p:nvSpPr>
        <p:spPr bwMode="auto">
          <a:xfrm>
            <a:off x="2817989" y="5173187"/>
            <a:ext cx="571500" cy="2778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1200" b="1" dirty="0"/>
              <a:t>20%</a:t>
            </a:r>
          </a:p>
        </p:txBody>
      </p:sp>
      <p:sp>
        <p:nvSpPr>
          <p:cNvPr id="16" name="Text Box 19"/>
          <p:cNvSpPr txBox="1">
            <a:spLocks noChangeArrowheads="1"/>
          </p:cNvSpPr>
          <p:nvPr/>
        </p:nvSpPr>
        <p:spPr bwMode="auto">
          <a:xfrm>
            <a:off x="885617" y="4038600"/>
            <a:ext cx="2800767" cy="457200"/>
          </a:xfrm>
          <a:prstGeom prst="rect">
            <a:avLst/>
          </a:prstGeom>
          <a:solidFill>
            <a:schemeClr val="bg1"/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 anchorCtr="1">
            <a:spAutoFit/>
          </a:bodyPr>
          <a:lstStyle/>
          <a:p>
            <a:pPr algn="ctr"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Distribution from this fund</a:t>
            </a:r>
          </a:p>
        </p:txBody>
      </p:sp>
      <p:sp>
        <p:nvSpPr>
          <p:cNvPr id="17" name="Text Box 55"/>
          <p:cNvSpPr txBox="1">
            <a:spLocks noChangeArrowheads="1"/>
          </p:cNvSpPr>
          <p:nvPr/>
        </p:nvSpPr>
        <p:spPr bwMode="auto">
          <a:xfrm>
            <a:off x="3401272" y="4725512"/>
            <a:ext cx="533400" cy="2778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1200" b="1" dirty="0"/>
              <a:t>40%</a:t>
            </a:r>
          </a:p>
        </p:txBody>
      </p:sp>
      <p:sp>
        <p:nvSpPr>
          <p:cNvPr id="19" name="Text Box 27"/>
          <p:cNvSpPr txBox="1">
            <a:spLocks noChangeArrowheads="1"/>
          </p:cNvSpPr>
          <p:nvPr/>
        </p:nvSpPr>
        <p:spPr bwMode="auto">
          <a:xfrm>
            <a:off x="457200" y="2826603"/>
            <a:ext cx="3657600" cy="83099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 anchorCtr="0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1600" b="1" dirty="0"/>
              <a:t>All gifts received without a designation from the donor will be placed in this fund</a:t>
            </a:r>
          </a:p>
        </p:txBody>
      </p:sp>
      <p:sp>
        <p:nvSpPr>
          <p:cNvPr id="21" name="Text Box 24"/>
          <p:cNvSpPr txBox="1">
            <a:spLocks noChangeArrowheads="1"/>
          </p:cNvSpPr>
          <p:nvPr/>
        </p:nvSpPr>
        <p:spPr bwMode="auto">
          <a:xfrm>
            <a:off x="457200" y="1999416"/>
            <a:ext cx="3657600" cy="4001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 anchorCtr="0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2000" b="1" dirty="0"/>
              <a:t>General Foundation Fund</a:t>
            </a:r>
          </a:p>
        </p:txBody>
      </p:sp>
      <p:sp>
        <p:nvSpPr>
          <p:cNvPr id="25" name="Line 51"/>
          <p:cNvSpPr>
            <a:spLocks noChangeShapeType="1"/>
          </p:cNvSpPr>
          <p:nvPr/>
        </p:nvSpPr>
        <p:spPr bwMode="auto">
          <a:xfrm>
            <a:off x="1600200" y="6223206"/>
            <a:ext cx="3505201" cy="8852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10287000" y="-493923"/>
            <a:ext cx="0" cy="6934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-838200" y="-171967"/>
            <a:ext cx="0" cy="6934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Box 21"/>
          <p:cNvSpPr txBox="1">
            <a:spLocks noChangeArrowheads="1"/>
          </p:cNvSpPr>
          <p:nvPr/>
        </p:nvSpPr>
        <p:spPr bwMode="auto">
          <a:xfrm>
            <a:off x="5147467" y="4695547"/>
            <a:ext cx="3116263" cy="3077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b="1" dirty="0"/>
              <a:t>Church Endowment Fund</a:t>
            </a:r>
          </a:p>
        </p:txBody>
      </p:sp>
      <p:sp>
        <p:nvSpPr>
          <p:cNvPr id="29" name="Text Box 21"/>
          <p:cNvSpPr txBox="1">
            <a:spLocks noChangeArrowheads="1"/>
          </p:cNvSpPr>
          <p:nvPr/>
        </p:nvSpPr>
        <p:spPr bwMode="auto">
          <a:xfrm>
            <a:off x="5147466" y="5143223"/>
            <a:ext cx="3116263" cy="3077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b="1" dirty="0"/>
              <a:t>School Endowment Fund</a:t>
            </a:r>
          </a:p>
        </p:txBody>
      </p:sp>
      <p:sp>
        <p:nvSpPr>
          <p:cNvPr id="30" name="Text Box 21"/>
          <p:cNvSpPr txBox="1">
            <a:spLocks noChangeArrowheads="1"/>
          </p:cNvSpPr>
          <p:nvPr/>
        </p:nvSpPr>
        <p:spPr bwMode="auto">
          <a:xfrm>
            <a:off x="5155784" y="5620969"/>
            <a:ext cx="3116263" cy="3077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b="1" dirty="0"/>
              <a:t>School Tuition Endowment Fund</a:t>
            </a:r>
          </a:p>
        </p:txBody>
      </p:sp>
      <p:sp>
        <p:nvSpPr>
          <p:cNvPr id="31" name="Text Box 21"/>
          <p:cNvSpPr txBox="1">
            <a:spLocks noChangeArrowheads="1"/>
          </p:cNvSpPr>
          <p:nvPr/>
        </p:nvSpPr>
        <p:spPr bwMode="auto">
          <a:xfrm>
            <a:off x="5163890" y="6073743"/>
            <a:ext cx="3116263" cy="3077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b="1" dirty="0"/>
              <a:t>As Designated by TRF Board</a:t>
            </a:r>
          </a:p>
        </p:txBody>
      </p:sp>
      <p:sp>
        <p:nvSpPr>
          <p:cNvPr id="33" name="Text Box 53"/>
          <p:cNvSpPr txBox="1">
            <a:spLocks noChangeArrowheads="1"/>
          </p:cNvSpPr>
          <p:nvPr/>
        </p:nvSpPr>
        <p:spPr bwMode="auto">
          <a:xfrm>
            <a:off x="1793915" y="6073743"/>
            <a:ext cx="490537" cy="2778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1200" b="1" dirty="0"/>
              <a:t>20%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209800" y="816114"/>
            <a:ext cx="472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u="sng" dirty="0">
                <a:latin typeface="+mj-lt"/>
              </a:rPr>
              <a:t>Undesignated Gifts</a:t>
            </a:r>
          </a:p>
        </p:txBody>
      </p:sp>
      <p:cxnSp>
        <p:nvCxnSpPr>
          <p:cNvPr id="10" name="Straight Arrow Connector 9"/>
          <p:cNvCxnSpPr>
            <a:stCxn id="21" idx="2"/>
            <a:endCxn id="19" idx="0"/>
          </p:cNvCxnSpPr>
          <p:nvPr/>
        </p:nvCxnSpPr>
        <p:spPr>
          <a:xfrm>
            <a:off x="2286000" y="2399526"/>
            <a:ext cx="0" cy="427077"/>
          </a:xfrm>
          <a:prstGeom prst="straightConnector1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Straight Arrow Connector 31"/>
          <p:cNvCxnSpPr>
            <a:stCxn id="19" idx="2"/>
            <a:endCxn id="16" idx="0"/>
          </p:cNvCxnSpPr>
          <p:nvPr/>
        </p:nvCxnSpPr>
        <p:spPr>
          <a:xfrm>
            <a:off x="2286000" y="3657600"/>
            <a:ext cx="1" cy="381000"/>
          </a:xfrm>
          <a:prstGeom prst="straightConnector1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528733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647700" y="3429000"/>
            <a:ext cx="7848600" cy="2286000"/>
          </a:xfrm>
        </p:spPr>
        <p:txBody>
          <a:bodyPr>
            <a:noAutofit/>
          </a:bodyPr>
          <a:lstStyle/>
          <a:p>
            <a:pPr algn="ctr"/>
            <a:r>
              <a:rPr lang="en-US" sz="7200" dirty="0"/>
              <a:t>The Eternity Circle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3050" y="1290320"/>
            <a:ext cx="2984500" cy="172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47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:mv="urn:schemas-microsoft-com:mac:vml"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Eternity Circle Awards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011680"/>
            <a:ext cx="8229600" cy="40652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latin typeface="+mj-lt"/>
              </a:rPr>
              <a:t>Award given to Trinity Members and TRF supporters who have completed a gift plan and acknowledged it to TRF &amp; LCMF.</a:t>
            </a:r>
          </a:p>
          <a:p>
            <a:pPr marL="0" indent="0">
              <a:buNone/>
            </a:pPr>
            <a:endParaRPr lang="en-US" sz="3200" dirty="0">
              <a:latin typeface="+mj-lt"/>
            </a:endParaRPr>
          </a:p>
          <a:p>
            <a:pPr>
              <a:spcBef>
                <a:spcPts val="0"/>
              </a:spcBef>
            </a:pPr>
            <a:endParaRPr lang="en-US" sz="3200" dirty="0">
              <a:latin typeface="+mj-lt"/>
            </a:endParaRPr>
          </a:p>
          <a:p>
            <a:pPr marL="0" indent="0">
              <a:buNone/>
            </a:pPr>
            <a:endParaRPr lang="en-US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13554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:mv="urn:schemas-microsoft-com:mac:vml" xmlns=""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Thank You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3200" dirty="0">
                <a:latin typeface="+mj-lt"/>
              </a:rPr>
              <a:t>Thank you for honoring HIS ministry above and beyond your normal gifts to support Trinity  </a:t>
            </a:r>
          </a:p>
          <a:p>
            <a:pPr>
              <a:spcBef>
                <a:spcPts val="0"/>
              </a:spcBef>
            </a:pPr>
            <a:r>
              <a:rPr lang="en-US" sz="3200" dirty="0">
                <a:latin typeface="+mj-lt"/>
              </a:rPr>
              <a:t>Does anyone have any questions?</a:t>
            </a:r>
          </a:p>
          <a:p>
            <a:pPr>
              <a:spcBef>
                <a:spcPts val="0"/>
              </a:spcBef>
            </a:pPr>
            <a:r>
              <a:rPr lang="en-US" sz="3200" dirty="0">
                <a:latin typeface="+mj-lt"/>
              </a:rPr>
              <a:t>Please enjoy yourself with food, drink and conversation with fellow foundation contributors and </a:t>
            </a:r>
            <a:r>
              <a:rPr lang="en-US" sz="3200">
                <a:latin typeface="+mj-lt"/>
              </a:rPr>
              <a:t>board members  </a:t>
            </a:r>
            <a:endParaRPr lang="en-US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53612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:mv="urn:schemas-microsoft-com:mac:vml"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2018/19 TRF Board Changes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Juanita </a:t>
            </a:r>
            <a:r>
              <a:rPr lang="en-US" dirty="0" err="1"/>
              <a:t>Berdis</a:t>
            </a:r>
            <a:r>
              <a:rPr lang="en-US" dirty="0"/>
              <a:t> completed her service term in FY 2018.  </a:t>
            </a:r>
          </a:p>
          <a:p>
            <a:r>
              <a:rPr lang="en-US" dirty="0"/>
              <a:t>Juanita served for a period of 7 years. </a:t>
            </a:r>
          </a:p>
          <a:p>
            <a:pPr marL="0" indent="0">
              <a:buNone/>
            </a:pPr>
            <a:r>
              <a:rPr lang="en-US" dirty="0"/>
              <a:t>Carole Arco is now serving as Treasurer relieving Pete Croner. </a:t>
            </a:r>
          </a:p>
          <a:p>
            <a:r>
              <a:rPr lang="en-US" dirty="0"/>
              <a:t>Pete acted as Treasurer for four years and remains on the board.</a:t>
            </a:r>
          </a:p>
          <a:p>
            <a:r>
              <a:rPr lang="en-US" dirty="0"/>
              <a:t>The board acknowledges their contributions and thanks them for their service.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057400"/>
            <a:ext cx="7848600" cy="2286000"/>
          </a:xfrm>
        </p:spPr>
        <p:txBody>
          <a:bodyPr>
            <a:noAutofit/>
          </a:bodyPr>
          <a:lstStyle/>
          <a:p>
            <a:pPr algn="ctr"/>
            <a:r>
              <a:rPr lang="en-US" sz="7200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75647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:mv="urn:schemas-microsoft-com:mac:vml"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+mj-lt"/>
              </a:rPr>
              <a:t>Purpose</a:t>
            </a:r>
          </a:p>
          <a:p>
            <a:r>
              <a:rPr lang="en-US" dirty="0">
                <a:latin typeface="+mj-lt"/>
              </a:rPr>
              <a:t>FY2018 Financial Review</a:t>
            </a:r>
          </a:p>
          <a:p>
            <a:r>
              <a:rPr lang="en-US" dirty="0">
                <a:latin typeface="+mj-lt"/>
              </a:rPr>
              <a:t>Marketing Review</a:t>
            </a:r>
          </a:p>
          <a:p>
            <a:r>
              <a:rPr lang="en-US" dirty="0">
                <a:latin typeface="+mj-lt"/>
              </a:rPr>
              <a:t>Activity &amp; Support</a:t>
            </a:r>
          </a:p>
          <a:p>
            <a:r>
              <a:rPr lang="en-US" dirty="0">
                <a:latin typeface="+mj-lt"/>
              </a:rPr>
              <a:t>LCMS Foundation Partnership </a:t>
            </a:r>
          </a:p>
          <a:p>
            <a:r>
              <a:rPr lang="en-US" dirty="0">
                <a:latin typeface="+mj-lt"/>
              </a:rPr>
              <a:t>Gift Designation &amp; Allocation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0" y="3505200"/>
            <a:ext cx="8610600" cy="1271588"/>
          </a:xfrm>
        </p:spPr>
        <p:txBody>
          <a:bodyPr>
            <a:noAutofit/>
          </a:bodyPr>
          <a:lstStyle/>
          <a:p>
            <a:pPr algn="ctr"/>
            <a:r>
              <a:rPr lang="en-US" sz="7200" dirty="0"/>
              <a:t>Purpose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3050" y="1772920"/>
            <a:ext cx="2984500" cy="1951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631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:mv="urn:schemas-microsoft-com:mac:vml"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Purpose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dirty="0">
                <a:latin typeface="+mj-lt"/>
              </a:rPr>
              <a:t>To provide encouragement and develop gifts that strengthen the mission of Trinity Lutheran Church and School in Roselle, Illinois</a:t>
            </a:r>
          </a:p>
          <a:p>
            <a:r>
              <a:rPr lang="en-US" sz="3200" dirty="0">
                <a:latin typeface="+mj-lt"/>
              </a:rPr>
              <a:t>To help accomplish its mission in our time and for generations to come</a:t>
            </a:r>
          </a:p>
        </p:txBody>
      </p:sp>
    </p:spTree>
    <p:extLst>
      <p:ext uri="{BB962C8B-B14F-4D97-AF65-F5344CB8AC3E}">
        <p14:creationId xmlns:p14="http://schemas.microsoft.com/office/powerpoint/2010/main" val="3606250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Purpose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dirty="0">
                <a:latin typeface="+mj-lt"/>
              </a:rPr>
              <a:t>To provide funds to ministries outside of Trinity that advance the mission of Trinity Lutheran Church</a:t>
            </a:r>
          </a:p>
          <a:p>
            <a:r>
              <a:rPr lang="en-US" sz="3200" dirty="0">
                <a:latin typeface="+mj-lt"/>
              </a:rPr>
              <a:t>To provide gifts in TRF Funds or create an Endowment in accordance with the TRF Gift Acceptance Policy</a:t>
            </a:r>
          </a:p>
          <a:p>
            <a:endParaRPr lang="en-US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85744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TRF Current Funds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dirty="0">
                <a:latin typeface="+mj-lt"/>
              </a:rPr>
              <a:t>Current Funds include:</a:t>
            </a:r>
          </a:p>
          <a:p>
            <a:pPr marL="1828800" lvl="1" indent="-450850">
              <a:spcBef>
                <a:spcPts val="1800"/>
              </a:spcBef>
              <a:buClr>
                <a:schemeClr val="accent3"/>
              </a:buClr>
              <a:buSzPct val="110000"/>
              <a:buFont typeface="Wingdings" panose="05000000000000000000" pitchFamily="2" charset="2"/>
              <a:buChar char="v"/>
            </a:pPr>
            <a:r>
              <a:rPr lang="en-US" altLang="en-US" sz="3200" dirty="0">
                <a:latin typeface="+mj-lt"/>
              </a:rPr>
              <a:t>General Fund </a:t>
            </a:r>
          </a:p>
          <a:p>
            <a:pPr marL="1828800" lvl="1" indent="-450850">
              <a:spcBef>
                <a:spcPts val="1800"/>
              </a:spcBef>
              <a:buClr>
                <a:schemeClr val="accent3"/>
              </a:buClr>
              <a:buSzPct val="110000"/>
              <a:buFont typeface="Wingdings" panose="05000000000000000000" pitchFamily="2" charset="2"/>
              <a:buChar char="v"/>
            </a:pPr>
            <a:r>
              <a:rPr lang="en-US" altLang="en-US" sz="3200" dirty="0">
                <a:latin typeface="+mj-lt"/>
              </a:rPr>
              <a:t>School Endowment Fund</a:t>
            </a:r>
          </a:p>
          <a:p>
            <a:pPr marL="1828800" lvl="1" indent="-450850">
              <a:spcBef>
                <a:spcPts val="1800"/>
              </a:spcBef>
              <a:buClr>
                <a:schemeClr val="accent3"/>
              </a:buClr>
              <a:buSzPct val="110000"/>
              <a:buFont typeface="Wingdings" panose="05000000000000000000" pitchFamily="2" charset="2"/>
              <a:buChar char="v"/>
            </a:pPr>
            <a:r>
              <a:rPr lang="en-US" altLang="en-US" sz="3200" dirty="0">
                <a:latin typeface="+mj-lt"/>
              </a:rPr>
              <a:t>School Tuition Fund</a:t>
            </a:r>
          </a:p>
          <a:p>
            <a:pPr marL="1828800" lvl="1" indent="-450850">
              <a:spcBef>
                <a:spcPts val="1800"/>
              </a:spcBef>
              <a:buClr>
                <a:schemeClr val="accent3"/>
              </a:buClr>
              <a:buSzPct val="110000"/>
              <a:buFont typeface="Wingdings" panose="05000000000000000000" pitchFamily="2" charset="2"/>
              <a:buChar char="v"/>
            </a:pPr>
            <a:r>
              <a:rPr lang="en-US" altLang="en-US" sz="3200" dirty="0">
                <a:latin typeface="+mj-lt"/>
              </a:rPr>
              <a:t>Church Endowment Fund</a:t>
            </a:r>
          </a:p>
          <a:p>
            <a:pPr marL="1828800" lvl="1" indent="-450850">
              <a:spcBef>
                <a:spcPts val="1800"/>
              </a:spcBef>
              <a:buClr>
                <a:schemeClr val="accent3"/>
              </a:buClr>
              <a:buSzPct val="110000"/>
              <a:buFont typeface="Wingdings" panose="05000000000000000000" pitchFamily="2" charset="2"/>
              <a:buChar char="v"/>
            </a:pPr>
            <a:r>
              <a:rPr lang="en-US" altLang="en-US" sz="3200" dirty="0" err="1">
                <a:latin typeface="+mj-lt"/>
              </a:rPr>
              <a:t>Prange</a:t>
            </a:r>
            <a:r>
              <a:rPr lang="en-US" altLang="en-US" sz="3200" dirty="0">
                <a:latin typeface="+mj-lt"/>
              </a:rPr>
              <a:t> Mueller Fund</a:t>
            </a:r>
          </a:p>
        </p:txBody>
      </p:sp>
    </p:spTree>
    <p:extLst>
      <p:ext uri="{BB962C8B-B14F-4D97-AF65-F5344CB8AC3E}">
        <p14:creationId xmlns:p14="http://schemas.microsoft.com/office/powerpoint/2010/main" val="1824923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</a:majorFont>
      <a:minorFont>
        <a:latin typeface="News Gothic MT"/>
        <a:ea typeface=""/>
        <a:cs typeface=""/>
        <a:font script="Jpan" typeface="ＭＳ Ｐゴシック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22100</TotalTime>
  <Words>1313</Words>
  <Application>Microsoft Macintosh PowerPoint</Application>
  <PresentationFormat>On-screen Show (4:3)</PresentationFormat>
  <Paragraphs>419</Paragraphs>
  <Slides>40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7" baseType="lpstr">
      <vt:lpstr>ＭＳ Ｐゴシック</vt:lpstr>
      <vt:lpstr>Arial</vt:lpstr>
      <vt:lpstr>Calibri</vt:lpstr>
      <vt:lpstr>News Gothic MT</vt:lpstr>
      <vt:lpstr>Wingdings</vt:lpstr>
      <vt:lpstr>Wingdings 2</vt:lpstr>
      <vt:lpstr>Breeze</vt:lpstr>
      <vt:lpstr>Annual Meeting</vt:lpstr>
      <vt:lpstr>Acknowledgements </vt:lpstr>
      <vt:lpstr>2018 TRF Board Members </vt:lpstr>
      <vt:lpstr>2018/19 TRF Board Changes</vt:lpstr>
      <vt:lpstr>Agenda</vt:lpstr>
      <vt:lpstr>Purpose</vt:lpstr>
      <vt:lpstr>Purpose</vt:lpstr>
      <vt:lpstr>Purpose</vt:lpstr>
      <vt:lpstr>TRF Current Funds</vt:lpstr>
      <vt:lpstr>FY2018 Financial Review</vt:lpstr>
      <vt:lpstr>FY2018 Financial Review</vt:lpstr>
      <vt:lpstr>FY2018 Financial Review</vt:lpstr>
      <vt:lpstr>FY2018 Financial Review</vt:lpstr>
      <vt:lpstr>Marketing Review</vt:lpstr>
      <vt:lpstr>2018 TRF Theme </vt:lpstr>
      <vt:lpstr>Summary</vt:lpstr>
      <vt:lpstr>Goals</vt:lpstr>
      <vt:lpstr>Key Messages</vt:lpstr>
      <vt:lpstr>Key Audiences</vt:lpstr>
      <vt:lpstr>2018 Strategies</vt:lpstr>
      <vt:lpstr>2018 Awareness Calendar</vt:lpstr>
      <vt:lpstr>PowerPoint Presentation</vt:lpstr>
      <vt:lpstr>2019 Awareness Calendar Preliminary</vt:lpstr>
      <vt:lpstr>Social Media</vt:lpstr>
      <vt:lpstr>   Activity &amp; Support</vt:lpstr>
      <vt:lpstr>FY2018 Foundation Activity</vt:lpstr>
      <vt:lpstr>FY2019 Foundation Activity</vt:lpstr>
      <vt:lpstr>2018 Foundation Support</vt:lpstr>
      <vt:lpstr>Summary of TRF/LCMS Foundation Activity (3-years)</vt:lpstr>
      <vt:lpstr>Total Gifts Acknowledged by TRF/LCMS Foundation 2008-2018</vt:lpstr>
      <vt:lpstr>TRF Partnership  with LCMS Foundation</vt:lpstr>
      <vt:lpstr>Ray Pagels – LCMS Foundation</vt:lpstr>
      <vt:lpstr>Ray Pagels – LCMS Foundation</vt:lpstr>
      <vt:lpstr>Designated and Undesignated Gifts</vt:lpstr>
      <vt:lpstr>PowerPoint Presentation</vt:lpstr>
      <vt:lpstr>PowerPoint Presentation</vt:lpstr>
      <vt:lpstr>The Eternity Circle</vt:lpstr>
      <vt:lpstr>Eternity Circle Awards</vt:lpstr>
      <vt:lpstr>Thank You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Trinity Roselle Foundation Annual Meeting</dc:title>
  <dc:creator>John Berka</dc:creator>
  <cp:lastModifiedBy>Andy Trosper</cp:lastModifiedBy>
  <cp:revision>175</cp:revision>
  <cp:lastPrinted>2018-10-31T17:45:28Z</cp:lastPrinted>
  <dcterms:created xsi:type="dcterms:W3CDTF">2018-10-15T23:37:24Z</dcterms:created>
  <dcterms:modified xsi:type="dcterms:W3CDTF">2018-11-01T02:39:35Z</dcterms:modified>
</cp:coreProperties>
</file>