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45"/>
  </p:notesMasterIdLst>
  <p:sldIdLst>
    <p:sldId id="259" r:id="rId2"/>
    <p:sldId id="260" r:id="rId3"/>
    <p:sldId id="269" r:id="rId4"/>
    <p:sldId id="268" r:id="rId5"/>
    <p:sldId id="262" r:id="rId6"/>
    <p:sldId id="263" r:id="rId7"/>
    <p:sldId id="264" r:id="rId8"/>
    <p:sldId id="266" r:id="rId9"/>
    <p:sldId id="271" r:id="rId10"/>
    <p:sldId id="272" r:id="rId11"/>
    <p:sldId id="273" r:id="rId12"/>
    <p:sldId id="275" r:id="rId13"/>
    <p:sldId id="276" r:id="rId14"/>
    <p:sldId id="270" r:id="rId15"/>
    <p:sldId id="299" r:id="rId16"/>
    <p:sldId id="301" r:id="rId17"/>
    <p:sldId id="304" r:id="rId18"/>
    <p:sldId id="302" r:id="rId19"/>
    <p:sldId id="303" r:id="rId20"/>
    <p:sldId id="305" r:id="rId21"/>
    <p:sldId id="286" r:id="rId22"/>
    <p:sldId id="307" r:id="rId23"/>
    <p:sldId id="318" r:id="rId24"/>
    <p:sldId id="306" r:id="rId25"/>
    <p:sldId id="277" r:id="rId26"/>
    <p:sldId id="315" r:id="rId27"/>
    <p:sldId id="319" r:id="rId28"/>
    <p:sldId id="309" r:id="rId29"/>
    <p:sldId id="313" r:id="rId30"/>
    <p:sldId id="274" r:id="rId31"/>
    <p:sldId id="279" r:id="rId32"/>
    <p:sldId id="311" r:id="rId33"/>
    <p:sldId id="312" r:id="rId34"/>
    <p:sldId id="287" r:id="rId35"/>
    <p:sldId id="288" r:id="rId36"/>
    <p:sldId id="308" r:id="rId37"/>
    <p:sldId id="290" r:id="rId38"/>
    <p:sldId id="291" r:id="rId39"/>
    <p:sldId id="292" r:id="rId40"/>
    <p:sldId id="293" r:id="rId41"/>
    <p:sldId id="294" r:id="rId42"/>
    <p:sldId id="297" r:id="rId43"/>
    <p:sldId id="298" r:id="rId4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06" autoAdjust="0"/>
    <p:restoredTop sz="86372" autoAdjust="0"/>
  </p:normalViewPr>
  <p:slideViewPr>
    <p:cSldViewPr snapToGrid="0" snapToObjects="1">
      <p:cViewPr>
        <p:scale>
          <a:sx n="100" d="100"/>
          <a:sy n="100" d="100"/>
        </p:scale>
        <p:origin x="552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12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6E982D-E5D7-2A47-A1AE-8D7683CB0952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20318EB-E1A8-2442-BE1C-04F6252EF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94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2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17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2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2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318EB-E1A8-2442-BE1C-04F6252EF58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48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2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2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16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80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2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2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17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13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2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00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99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2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1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2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36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36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36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2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F949-B720-4B74-BE3E-D1E12D52A35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535D-A48A-412B-9B77-AA595621554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11/16/17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385-74EB-4556-9F4B-445306D5016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535D-A48A-412B-9B77-AA5956215542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11/16/17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385-74EB-4556-9F4B-445306D5016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86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535D-A48A-412B-9B77-AA5956215542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385-74EB-4556-9F4B-445306D50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879F-38E3-4B48-92D2-44F0DD5CD5B6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7CFD-FA2D-474C-A0F0-A71BBE5A36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879F-38E3-4B48-92D2-44F0DD5CD5B6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7CFD-FA2D-474C-A0F0-A71BBE5A36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7585535D-A48A-412B-9B77-AA595621554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914400"/>
              <a:t>11/16/17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53C5D385-74EB-4556-9F4B-445306D5016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trinity-roselle-foundation.preview.fathhighway.com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30808" y="2103120"/>
            <a:ext cx="7848600" cy="2734056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Annual Meeting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5105400"/>
            <a:ext cx="7620000" cy="1219200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November 19,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899" y="1386968"/>
            <a:ext cx="3852418" cy="22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6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5135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ea typeface="ＭＳ Ｐゴシック" panose="020B0600070205080204" pitchFamily="34" charset="-128"/>
              </a:rPr>
              <a:t>2017 Financial Highlights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656080"/>
            <a:ext cx="8839200" cy="438912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Vanguard Investment Performance</a:t>
            </a:r>
          </a:p>
          <a:p>
            <a:pPr marL="914400" lvl="1" indent="-4508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+mj-lt"/>
              </a:rPr>
              <a:t>Annualized Return (</a:t>
            </a:r>
            <a:r>
              <a:rPr lang="en-US" altLang="en-US" sz="3200" dirty="0" smtClean="0">
                <a:latin typeface="+mj-lt"/>
              </a:rPr>
              <a:t>7/1/16 </a:t>
            </a:r>
            <a:r>
              <a:rPr lang="en-US" altLang="en-US" sz="3200" dirty="0">
                <a:latin typeface="+mj-lt"/>
              </a:rPr>
              <a:t>– </a:t>
            </a:r>
            <a:r>
              <a:rPr lang="en-US" altLang="en-US" sz="3200" dirty="0" smtClean="0">
                <a:latin typeface="+mj-lt"/>
              </a:rPr>
              <a:t>6/30/17) </a:t>
            </a:r>
            <a:r>
              <a:rPr lang="en-US" altLang="en-US" sz="3200" dirty="0">
                <a:latin typeface="+mj-lt"/>
              </a:rPr>
              <a:t/>
            </a:r>
            <a:br>
              <a:rPr lang="en-US" altLang="en-US" sz="3200" dirty="0">
                <a:latin typeface="+mj-lt"/>
              </a:rPr>
            </a:br>
            <a:r>
              <a:rPr lang="en-US" altLang="en-US" sz="3200" dirty="0" smtClean="0">
                <a:latin typeface="+mj-lt"/>
              </a:rPr>
              <a:t>of +12.2% (previous year +4.8%)</a:t>
            </a:r>
          </a:p>
          <a:p>
            <a:pPr marL="914400" lvl="1" indent="-4508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</a:rPr>
              <a:t>Index Returns: DOW + 19.1%; S&amp;P + 15.4%</a:t>
            </a:r>
            <a:endParaRPr lang="en-US" altLang="en-US" sz="3200" dirty="0">
              <a:latin typeface="+mj-lt"/>
            </a:endParaRPr>
          </a:p>
          <a:p>
            <a:pPr marL="914400" lvl="1" indent="-4508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</a:rPr>
              <a:t>Asset Diversification &amp; Lower </a:t>
            </a:r>
            <a:r>
              <a:rPr lang="en-US" altLang="en-US" sz="3200" dirty="0">
                <a:latin typeface="+mj-lt"/>
              </a:rPr>
              <a:t>management </a:t>
            </a:r>
            <a:r>
              <a:rPr lang="en-US" altLang="en-US" sz="3200" dirty="0" smtClean="0">
                <a:latin typeface="+mj-lt"/>
              </a:rPr>
              <a:t>Fees</a:t>
            </a:r>
            <a:endParaRPr lang="en-US" altLang="en-US" sz="3200" dirty="0">
              <a:latin typeface="+mj-lt"/>
            </a:endParaRPr>
          </a:p>
          <a:p>
            <a:pPr eaLnBrk="1" hangingPunct="1"/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Total Net Assets at June 30, 2017  $1,754,481</a:t>
            </a:r>
          </a:p>
          <a:p>
            <a:pPr eaLnBrk="1" hangingPunct="1"/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Since inception Vanguard annual return 9.2%</a:t>
            </a:r>
          </a:p>
        </p:txBody>
      </p:sp>
    </p:spTree>
    <p:extLst>
      <p:ext uri="{BB962C8B-B14F-4D97-AF65-F5344CB8AC3E}">
        <p14:creationId xmlns:p14="http://schemas.microsoft.com/office/powerpoint/2010/main" val="6112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ea typeface="ＭＳ Ｐゴシック" panose="020B0600070205080204" pitchFamily="34" charset="-128"/>
              </a:rPr>
              <a:t>2017 Financial Highlights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Receipts Totaled $17,206	</a:t>
            </a:r>
          </a:p>
          <a:p>
            <a:pPr eaLnBrk="1" hangingPunct="1"/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Fund Earnings Totaled $191,480</a:t>
            </a:r>
          </a:p>
          <a:p>
            <a:pPr eaLnBrk="1" hangingPunct="1"/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Grants Given Out Totaled $74,490</a:t>
            </a:r>
          </a:p>
          <a:p>
            <a:pPr marL="914400" lvl="1" indent="0">
              <a:spcBef>
                <a:spcPts val="1200"/>
              </a:spcBef>
              <a:buClr>
                <a:schemeClr val="accent3"/>
              </a:buClr>
              <a:buSzPct val="110000"/>
              <a:buNone/>
            </a:pPr>
            <a:endParaRPr lang="en-US" altLang="en-US" sz="3200" dirty="0" smtClean="0"/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endParaRPr lang="en-US" altLang="en-US" sz="3200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3200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3200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3200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02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>
                <a:ea typeface="ＭＳ Ｐゴシック" panose="020B0600070205080204" pitchFamily="34" charset="-128"/>
              </a:rPr>
              <a:t>2017 Financial Highlights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Total </a:t>
            </a: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Fund Balances at June </a:t>
            </a: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30</a:t>
            </a:r>
            <a:r>
              <a:rPr lang="en-US" altLang="en-US" sz="3200" baseline="30000" dirty="0" smtClean="0">
                <a:latin typeface="+mj-lt"/>
                <a:ea typeface="ＭＳ Ｐゴシック" panose="020B0600070205080204" pitchFamily="34" charset="-128"/>
              </a:rPr>
              <a:t>th</a:t>
            </a: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 - </a:t>
            </a: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$</a:t>
            </a: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1,754,481</a:t>
            </a:r>
            <a:endParaRPr lang="en-US" altLang="en-US" sz="3200" dirty="0">
              <a:latin typeface="+mj-lt"/>
              <a:ea typeface="ＭＳ Ｐゴシック" panose="020B0600070205080204" pitchFamily="34" charset="-128"/>
            </a:endParaRP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+mj-lt"/>
              </a:rPr>
              <a:t>General Foundation - </a:t>
            </a:r>
            <a:r>
              <a:rPr lang="en-US" altLang="en-US" sz="3200" dirty="0" smtClean="0">
                <a:latin typeface="+mj-lt"/>
              </a:rPr>
              <a:t>$299,070</a:t>
            </a:r>
            <a:endParaRPr lang="en-US" altLang="en-US" sz="3200" dirty="0">
              <a:latin typeface="+mj-lt"/>
            </a:endParaRP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+mj-lt"/>
              </a:rPr>
              <a:t>School Endowment Fund - </a:t>
            </a:r>
            <a:r>
              <a:rPr lang="en-US" altLang="en-US" sz="3200" dirty="0" smtClean="0">
                <a:latin typeface="+mj-lt"/>
              </a:rPr>
              <a:t>$640,657</a:t>
            </a:r>
            <a:endParaRPr lang="en-US" altLang="en-US" sz="3200" dirty="0">
              <a:latin typeface="+mj-lt"/>
            </a:endParaRP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+mj-lt"/>
              </a:rPr>
              <a:t>School Tuition Fund - </a:t>
            </a:r>
            <a:r>
              <a:rPr lang="en-US" altLang="en-US" sz="3200" dirty="0" smtClean="0">
                <a:latin typeface="+mj-lt"/>
              </a:rPr>
              <a:t>$334,453</a:t>
            </a:r>
            <a:endParaRPr lang="en-US" altLang="en-US" sz="3200" dirty="0">
              <a:latin typeface="+mj-lt"/>
            </a:endParaRP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+mj-lt"/>
              </a:rPr>
              <a:t>Church Endowment Fund - </a:t>
            </a:r>
            <a:r>
              <a:rPr lang="en-US" altLang="en-US" sz="3200" dirty="0" smtClean="0">
                <a:latin typeface="+mj-lt"/>
              </a:rPr>
              <a:t>$436,802</a:t>
            </a:r>
            <a:endParaRPr lang="en-US" altLang="en-US" sz="3200" dirty="0">
              <a:latin typeface="+mj-lt"/>
            </a:endParaRP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</a:rPr>
              <a:t>Prange Mueller/Other Funds -$43,499</a:t>
            </a:r>
            <a:endParaRPr lang="en-US" altLang="en-US" sz="3200" dirty="0">
              <a:latin typeface="+mj-lt"/>
            </a:endParaRP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057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743200"/>
            <a:ext cx="8610600" cy="2286000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2017 Marketing Highlights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310" y="1212088"/>
            <a:ext cx="29845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2017 TRF Theme	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2625"/>
            <a:ext cx="8229600" cy="423862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SzPct val="120000"/>
              <a:buNone/>
            </a:pPr>
            <a:r>
              <a:rPr lang="en-US" sz="3200" dirty="0" smtClean="0">
                <a:latin typeface="+mj-lt"/>
              </a:rPr>
              <a:t>Raising Awareness on TRF Engagement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SzPct val="120000"/>
            </a:pPr>
            <a:r>
              <a:rPr lang="en-US" sz="3200" dirty="0" smtClean="0">
                <a:latin typeface="+mj-lt"/>
              </a:rPr>
              <a:t>Continuity of Programs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SzPct val="120000"/>
            </a:pPr>
            <a:r>
              <a:rPr lang="en-US" sz="3200" dirty="0" smtClean="0">
                <a:latin typeface="+mj-lt"/>
              </a:rPr>
              <a:t>Higher Profile on Social Media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SzPct val="120000"/>
            </a:pPr>
            <a:r>
              <a:rPr lang="en-US" sz="3200" dirty="0" smtClean="0">
                <a:latin typeface="+mj-lt"/>
              </a:rPr>
              <a:t>Drive Affinity within the Church and School</a:t>
            </a:r>
          </a:p>
          <a:p>
            <a:pPr>
              <a:buSzPct val="120000"/>
              <a:buNone/>
            </a:pPr>
            <a:endParaRPr lang="en-US" sz="4400" dirty="0" smtClean="0"/>
          </a:p>
          <a:p>
            <a:pPr marL="0" indent="0">
              <a:buNone/>
            </a:pP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11967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Opportunities</a:t>
            </a:r>
          </a:p>
          <a:p>
            <a:r>
              <a:rPr lang="en-US" sz="3200" dirty="0" smtClean="0">
                <a:latin typeface="+mj-lt"/>
              </a:rPr>
              <a:t>Goals</a:t>
            </a:r>
          </a:p>
          <a:p>
            <a:r>
              <a:rPr lang="en-US" sz="3200" dirty="0" smtClean="0">
                <a:latin typeface="+mj-lt"/>
              </a:rPr>
              <a:t>Messages</a:t>
            </a:r>
          </a:p>
          <a:p>
            <a:r>
              <a:rPr lang="en-US" sz="3200" dirty="0" smtClean="0">
                <a:latin typeface="+mj-lt"/>
              </a:rPr>
              <a:t>Targets</a:t>
            </a:r>
          </a:p>
          <a:p>
            <a:r>
              <a:rPr lang="en-US" sz="3200" dirty="0" smtClean="0">
                <a:latin typeface="+mj-lt"/>
              </a:rPr>
              <a:t>Strategies</a:t>
            </a:r>
          </a:p>
          <a:p>
            <a:r>
              <a:rPr lang="en-US" sz="3200" dirty="0" smtClean="0">
                <a:latin typeface="+mj-lt"/>
              </a:rPr>
              <a:t>Calendar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Key Opportunities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Heighten the role and value of the Foundation</a:t>
            </a:r>
          </a:p>
          <a:p>
            <a:r>
              <a:rPr lang="en-US" sz="3200" dirty="0" smtClean="0">
                <a:latin typeface="+mj-lt"/>
              </a:rPr>
              <a:t>Broaden venues to reach prospects</a:t>
            </a:r>
          </a:p>
          <a:p>
            <a:r>
              <a:rPr lang="en-US" sz="3200" dirty="0" smtClean="0">
                <a:latin typeface="+mj-lt"/>
              </a:rPr>
              <a:t>Focus on the primary target of 55+</a:t>
            </a:r>
          </a:p>
          <a:p>
            <a:r>
              <a:rPr lang="en-US" sz="3200" dirty="0" smtClean="0">
                <a:latin typeface="+mj-lt"/>
              </a:rPr>
              <a:t>Develop annual marketing plan for 2018 to address opportunities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2017 Goals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Raise Overall Awareness of Foundation</a:t>
            </a:r>
          </a:p>
          <a:p>
            <a:r>
              <a:rPr lang="en-US" sz="3200" dirty="0" smtClean="0">
                <a:latin typeface="+mj-lt"/>
              </a:rPr>
              <a:t>Grow depth of familiarity </a:t>
            </a:r>
          </a:p>
          <a:p>
            <a:r>
              <a:rPr lang="en-US" sz="3200" dirty="0" smtClean="0">
                <a:latin typeface="+mj-lt"/>
              </a:rPr>
              <a:t>Increase “giving” from current givers</a:t>
            </a:r>
          </a:p>
          <a:p>
            <a:r>
              <a:rPr lang="en-US" sz="3200" dirty="0" smtClean="0">
                <a:latin typeface="+mj-lt"/>
              </a:rPr>
              <a:t>Drive “giving” from new prospects</a:t>
            </a:r>
          </a:p>
          <a:p>
            <a:r>
              <a:rPr lang="en-US" sz="3200" dirty="0" smtClean="0">
                <a:latin typeface="+mj-lt"/>
              </a:rPr>
              <a:t>Announce Estate Planning Consulting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Key Messages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100" dirty="0" smtClean="0">
                <a:latin typeface="+mj-lt"/>
              </a:rPr>
              <a:t>Explanation about the Foundation and how it serves </a:t>
            </a:r>
            <a:r>
              <a:rPr lang="en-US" sz="4100" u="sng" dirty="0" smtClean="0">
                <a:latin typeface="+mj-lt"/>
              </a:rPr>
              <a:t>all</a:t>
            </a:r>
            <a:r>
              <a:rPr lang="en-US" sz="4100" dirty="0" smtClean="0">
                <a:latin typeface="+mj-lt"/>
              </a:rPr>
              <a:t> members of Trinity and the community beyond</a:t>
            </a:r>
          </a:p>
          <a:p>
            <a:r>
              <a:rPr lang="en-US" sz="4100" dirty="0" smtClean="0">
                <a:latin typeface="+mj-lt"/>
              </a:rPr>
              <a:t>Trinity partners checking on retirement-aged church partners regarding their estate planning</a:t>
            </a:r>
          </a:p>
          <a:p>
            <a:r>
              <a:rPr lang="en-US" sz="4100" dirty="0" smtClean="0">
                <a:latin typeface="+mj-lt"/>
              </a:rPr>
              <a:t>We have LCMS estate planning consultants to assist members</a:t>
            </a:r>
          </a:p>
          <a:p>
            <a:r>
              <a:rPr lang="en-US" sz="4100" dirty="0">
                <a:latin typeface="+mj-lt"/>
              </a:rPr>
              <a:t>Free service to assist in development of  a unique plan for</a:t>
            </a:r>
            <a:r>
              <a:rPr lang="en-US" sz="4100" dirty="0" smtClean="0">
                <a:latin typeface="+mj-lt"/>
              </a:rPr>
              <a:t> estate planning</a:t>
            </a:r>
          </a:p>
          <a:p>
            <a:r>
              <a:rPr lang="en-US" sz="4100" dirty="0" smtClean="0">
                <a:latin typeface="+mj-lt"/>
              </a:rPr>
              <a:t>Consider adding Trinity Lutheran Church as a beneficiary to their estate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Key Targets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94510"/>
            <a:ext cx="4038600" cy="4525963"/>
          </a:xfrm>
        </p:spPr>
        <p:txBody>
          <a:bodyPr/>
          <a:lstStyle/>
          <a:p>
            <a:r>
              <a:rPr lang="en-US" sz="3200" dirty="0" smtClean="0">
                <a:latin typeface="+mj-lt"/>
              </a:rPr>
              <a:t>Primary</a:t>
            </a:r>
          </a:p>
          <a:p>
            <a:pPr lvl="1"/>
            <a:r>
              <a:rPr lang="en-US" sz="3200" dirty="0" smtClean="0">
                <a:latin typeface="+mj-lt"/>
              </a:rPr>
              <a:t>Adults</a:t>
            </a:r>
          </a:p>
          <a:p>
            <a:pPr lvl="1"/>
            <a:r>
              <a:rPr lang="en-US" sz="3200" dirty="0" smtClean="0">
                <a:latin typeface="+mj-lt"/>
              </a:rPr>
              <a:t>55+</a:t>
            </a:r>
          </a:p>
          <a:p>
            <a:pPr lvl="1"/>
            <a:r>
              <a:rPr lang="en-US" sz="3200" dirty="0" smtClean="0">
                <a:latin typeface="+mj-lt"/>
              </a:rPr>
              <a:t>Current Trinity Members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71960"/>
            <a:ext cx="4038600" cy="45259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Secondary</a:t>
            </a:r>
          </a:p>
          <a:p>
            <a:pPr lvl="1"/>
            <a:r>
              <a:rPr lang="en-US" sz="3200" dirty="0" smtClean="0">
                <a:latin typeface="+mj-lt"/>
              </a:rPr>
              <a:t>Adults</a:t>
            </a:r>
          </a:p>
          <a:p>
            <a:pPr lvl="1"/>
            <a:r>
              <a:rPr lang="en-US" sz="3200" dirty="0" smtClean="0">
                <a:latin typeface="+mj-lt"/>
              </a:rPr>
              <a:t>35-54</a:t>
            </a:r>
          </a:p>
          <a:p>
            <a:pPr lvl="1"/>
            <a:r>
              <a:rPr lang="en-US" sz="3200" dirty="0" smtClean="0">
                <a:latin typeface="+mj-lt"/>
              </a:rPr>
              <a:t>Current Trinity Members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Acknowledgements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8229600" cy="1905000"/>
          </a:xfrm>
        </p:spPr>
        <p:txBody>
          <a:bodyPr>
            <a:normAutofit/>
          </a:bodyPr>
          <a:lstStyle/>
          <a:p>
            <a:pPr marL="0" indent="0" algn="ctr">
              <a:buSzPct val="120000"/>
              <a:buNone/>
            </a:pPr>
            <a:r>
              <a:rPr lang="en-US" sz="3200" dirty="0" smtClean="0">
                <a:latin typeface="+mj-lt"/>
              </a:rPr>
              <a:t>Thank you for coming tonight and for the support you have provided during the past year  </a:t>
            </a:r>
          </a:p>
          <a:p>
            <a:pPr>
              <a:buSzPct val="120000"/>
            </a:pPr>
            <a:endParaRPr lang="en-US" sz="3200" dirty="0" smtClean="0"/>
          </a:p>
          <a:p>
            <a:pPr>
              <a:buSzPct val="120000"/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67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2017 Strategies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en-US" sz="3200" dirty="0" smtClean="0">
                <a:latin typeface="+mj-lt"/>
              </a:rPr>
              <a:t>Build  Awareness</a:t>
            </a:r>
          </a:p>
          <a:p>
            <a:pPr marL="514350" indent="-514350"/>
            <a:r>
              <a:rPr lang="en-US" sz="3200" dirty="0" smtClean="0">
                <a:latin typeface="+mj-lt"/>
              </a:rPr>
              <a:t>Relational Outreach</a:t>
            </a:r>
          </a:p>
          <a:p>
            <a:pPr marL="514350" indent="-514350"/>
            <a:r>
              <a:rPr lang="en-US" sz="3200" dirty="0" smtClean="0">
                <a:latin typeface="+mj-lt"/>
              </a:rPr>
              <a:t>Estate Planning Advocacy</a:t>
            </a:r>
          </a:p>
          <a:p>
            <a:pPr marL="514350" indent="-514350"/>
            <a:r>
              <a:rPr lang="en-US" sz="3200" dirty="0" smtClean="0">
                <a:latin typeface="+mj-lt"/>
              </a:rPr>
              <a:t>Giving Forward Commitments</a:t>
            </a:r>
          </a:p>
          <a:p>
            <a:pPr marL="514350" indent="-514350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590800"/>
            <a:ext cx="8610600" cy="2286000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Awareness Calendar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126" y="2006600"/>
            <a:ext cx="29845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46" y="24077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2017 TRF Calendar</a:t>
            </a:r>
            <a:endParaRPr lang="en-US" sz="27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126037"/>
              </p:ext>
            </p:extLst>
          </p:nvPr>
        </p:nvGraphicFramePr>
        <p:xfrm>
          <a:off x="129646" y="1198032"/>
          <a:ext cx="8938153" cy="5444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754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1"/>
                    </a:ext>
                  </a:extLst>
                </a:gridCol>
                <a:gridCol w="787400"/>
                <a:gridCol w="736600"/>
                <a:gridCol w="6858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3"/>
                    </a:ext>
                  </a:extLst>
                </a:gridCol>
                <a:gridCol w="647700"/>
                <a:gridCol w="5080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4"/>
                    </a:ext>
                  </a:extLst>
                </a:gridCol>
                <a:gridCol w="7747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5"/>
                    </a:ext>
                  </a:extLst>
                </a:gridCol>
                <a:gridCol w="5588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6"/>
                    </a:ext>
                  </a:extLst>
                </a:gridCol>
                <a:gridCol w="5715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8"/>
                    </a:ext>
                  </a:extLst>
                </a:gridCol>
                <a:gridCol w="642137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9"/>
                    </a:ext>
                  </a:extLst>
                </a:gridCol>
                <a:gridCol w="704062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10"/>
                    </a:ext>
                  </a:extLst>
                </a:gridCol>
              </a:tblGrid>
              <a:tr h="36406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Tactics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Jan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Feb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Apr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June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July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Aug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Sept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Oct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Nov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Dec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457632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411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2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2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  <a:tr h="477952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Take-Out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2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Message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2"/>
                  </a:ext>
                </a:extLst>
              </a:tr>
              <a:tr h="412336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The City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Banner 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Banner 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Banner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Banner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Banner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Banner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Banner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Banner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3"/>
                  </a:ext>
                </a:extLst>
              </a:tr>
              <a:tr h="482175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Blogs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Post Blog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on TRF</a:t>
                      </a:r>
                      <a:r>
                        <a:rPr lang="en-US" sz="1000" baseline="0" dirty="0" smtClean="0"/>
                        <a:t> Site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Post Blog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dirty="0" smtClean="0"/>
                        <a:t>on TRF</a:t>
                      </a:r>
                      <a:r>
                        <a:rPr lang="en-US" sz="900" baseline="0" dirty="0" smtClean="0"/>
                        <a:t> Site</a:t>
                      </a:r>
                      <a:endParaRPr lang="en-US" sz="900" dirty="0" smtClean="0"/>
                    </a:p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Post Blog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dirty="0" smtClean="0"/>
                        <a:t>on TRF</a:t>
                      </a:r>
                      <a:r>
                        <a:rPr lang="en-US" sz="900" baseline="0" dirty="0" smtClean="0"/>
                        <a:t> Site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Post Blog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dirty="0" smtClean="0"/>
                        <a:t>on TRF</a:t>
                      </a:r>
                      <a:r>
                        <a:rPr lang="en-US" sz="900" baseline="0" dirty="0" smtClean="0"/>
                        <a:t> Site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4"/>
                  </a:ext>
                </a:extLst>
              </a:tr>
              <a:tr h="596028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Email Blasts 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</a:t>
                      </a:r>
                    </a:p>
                    <a:p>
                      <a:pPr algn="ctr"/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</a:t>
                      </a:r>
                    </a:p>
                    <a:p>
                      <a:pPr algn="ctr"/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1 Blast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5"/>
                  </a:ext>
                </a:extLst>
              </a:tr>
              <a:tr h="400878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Hand Outs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</a:p>
                    <a:p>
                      <a:pPr algn="ctr"/>
                      <a:endParaRPr lang="en-US" sz="1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</a:t>
                      </a:r>
                    </a:p>
                    <a:p>
                      <a:pPr algn="ctr"/>
                      <a:endParaRPr lang="en-US" sz="1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</a:t>
                      </a:r>
                    </a:p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6"/>
                  </a:ext>
                </a:extLst>
              </a:tr>
              <a:tr h="632883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Principals Corners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/>
                        <a:t>2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/>
                        <a:t>2 issues</a:t>
                      </a:r>
                    </a:p>
                    <a:p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/>
                        <a:t>2 issues</a:t>
                      </a:r>
                    </a:p>
                    <a:p>
                      <a:pPr algn="ctr"/>
                      <a:endParaRPr lang="en-US" sz="9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/>
                        <a:t>1 issue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</a:t>
                      </a:r>
                      <a:r>
                        <a:rPr lang="en-US" sz="900" baseline="0" dirty="0" smtClean="0"/>
                        <a:t> Issue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7"/>
                  </a:ext>
                </a:extLst>
              </a:tr>
              <a:tr h="632883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Sponsorships &amp;</a:t>
                      </a:r>
                      <a:r>
                        <a:rPr lang="en-US" sz="1000" b="1" baseline="0" dirty="0" smtClean="0"/>
                        <a:t> Drives</a:t>
                      </a:r>
                      <a:endParaRPr lang="en-US" sz="1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Financial</a:t>
                      </a:r>
                      <a:r>
                        <a:rPr lang="en-US" sz="900" baseline="0" dirty="0" smtClean="0"/>
                        <a:t> Peace Seminars</a:t>
                      </a:r>
                      <a:endParaRPr lang="en-US" sz="900" dirty="0" smtClean="0"/>
                    </a:p>
                    <a:p>
                      <a:endParaRPr lang="en-US" sz="1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Wills, Trusts,</a:t>
                      </a:r>
                    </a:p>
                    <a:p>
                      <a:pPr algn="l"/>
                      <a:r>
                        <a:rPr lang="en-US" sz="900" dirty="0" smtClean="0"/>
                        <a:t>POA Session</a:t>
                      </a:r>
                    </a:p>
                    <a:p>
                      <a:pPr algn="l"/>
                      <a:r>
                        <a:rPr lang="en-US" sz="900" dirty="0" smtClean="0"/>
                        <a:t>Black</a:t>
                      </a:r>
                      <a:r>
                        <a:rPr lang="en-US" sz="900" baseline="0" dirty="0" smtClean="0"/>
                        <a:t> History Month</a:t>
                      </a:r>
                      <a:endParaRPr lang="en-US" sz="900" dirty="0" smtClean="0"/>
                    </a:p>
                    <a:p>
                      <a:endParaRPr lang="en-US" sz="1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indent="-58738" algn="l">
                        <a:buFont typeface="Arial"/>
                        <a:buNone/>
                      </a:pPr>
                      <a:r>
                        <a:rPr lang="en-US" sz="900" dirty="0" smtClean="0"/>
                        <a:t>Grand</a:t>
                      </a:r>
                      <a:endParaRPr lang="en-US" sz="900" baseline="0" dirty="0" smtClean="0"/>
                    </a:p>
                    <a:p>
                      <a:pPr marL="58738" indent="-58738" algn="l">
                        <a:buFont typeface="Arial"/>
                        <a:buNone/>
                      </a:pPr>
                      <a:r>
                        <a:rPr lang="en-US" sz="900" baseline="0" dirty="0" smtClean="0"/>
                        <a:t>Parents</a:t>
                      </a:r>
                    </a:p>
                    <a:p>
                      <a:pPr marL="58738" indent="-58738" algn="l">
                        <a:buFont typeface="Arial"/>
                        <a:buNone/>
                      </a:pPr>
                      <a:r>
                        <a:rPr lang="en-US" sz="900" baseline="0" dirty="0" smtClean="0"/>
                        <a:t>Day</a:t>
                      </a:r>
                    </a:p>
                    <a:p>
                      <a:pPr marL="58738" indent="-58738" algn="l">
                        <a:buFont typeface="Arial"/>
                        <a:buNone/>
                      </a:pPr>
                      <a:r>
                        <a:rPr lang="en-US" sz="900" baseline="0" dirty="0" smtClean="0"/>
                        <a:t>-Young Investor Fund Match $25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Easter Egg Hunt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aseline="0" dirty="0" smtClean="0"/>
                        <a:t>Young Investors Fund to School-Match</a:t>
                      </a:r>
                    </a:p>
                    <a:p>
                      <a:pPr algn="l"/>
                      <a:r>
                        <a:rPr lang="en-US" sz="900" baseline="0" dirty="0" smtClean="0"/>
                        <a:t> $25</a:t>
                      </a:r>
                    </a:p>
                    <a:p>
                      <a:pPr algn="l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indent="-58738" algn="l">
                        <a:buFont typeface="Arial"/>
                        <a:buChar char="•"/>
                      </a:pP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indent="-58738" algn="l">
                        <a:buFont typeface="Arial"/>
                        <a:buChar char="•"/>
                      </a:pPr>
                      <a:r>
                        <a:rPr lang="en-US" sz="900" dirty="0" smtClean="0"/>
                        <a:t>School Supplies</a:t>
                      </a:r>
                    </a:p>
                    <a:p>
                      <a:pPr marL="58738" indent="-58738" algn="l">
                        <a:buFont typeface="Arial"/>
                        <a:buChar char="•"/>
                      </a:pPr>
                      <a:r>
                        <a:rPr lang="en-US" sz="900" dirty="0" smtClean="0"/>
                        <a:t>Distribute to 5</a:t>
                      </a:r>
                      <a:r>
                        <a:rPr lang="en-US" sz="900" baseline="0" dirty="0" smtClean="0"/>
                        <a:t> schools</a:t>
                      </a:r>
                    </a:p>
                    <a:p>
                      <a:pPr marL="0" indent="0" algn="l">
                        <a:buFont typeface="Arial"/>
                        <a:buNone/>
                      </a:pPr>
                      <a:r>
                        <a:rPr lang="en-US" sz="900" baseline="0" dirty="0" smtClean="0"/>
                        <a:t>(Community Outreach)</a:t>
                      </a:r>
                      <a:endParaRPr lang="en-US" sz="900" dirty="0" smtClean="0"/>
                    </a:p>
                    <a:p>
                      <a:pPr marL="58738" marR="0" indent="-58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00" dirty="0" smtClean="0"/>
                    </a:p>
                    <a:p>
                      <a:pPr algn="l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indent="-58738" algn="l">
                        <a:buFont typeface="Arial"/>
                        <a:buNone/>
                      </a:pPr>
                      <a:endParaRPr lang="en-US" sz="9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Give Forward</a:t>
                      </a:r>
                      <a:r>
                        <a:rPr lang="en-US" sz="900" baseline="0" dirty="0" smtClean="0"/>
                        <a:t> Workshop w</a:t>
                      </a:r>
                    </a:p>
                    <a:p>
                      <a:pPr algn="l"/>
                      <a:r>
                        <a:rPr lang="en-US" sz="900" baseline="0" dirty="0" err="1" smtClean="0"/>
                        <a:t>Pagels</a:t>
                      </a:r>
                      <a:endParaRPr lang="en-US" sz="900" baseline="0" dirty="0" smtClean="0"/>
                    </a:p>
                    <a:p>
                      <a:pPr algn="l"/>
                      <a:r>
                        <a:rPr lang="en-US" sz="900" baseline="0" dirty="0" smtClean="0"/>
                        <a:t>(50+)</a:t>
                      </a:r>
                    </a:p>
                    <a:p>
                      <a:pPr algn="l"/>
                      <a:r>
                        <a:rPr lang="en-US" sz="900" baseline="0" dirty="0" smtClean="0"/>
                        <a:t>Re-schedule</a:t>
                      </a:r>
                      <a:endParaRPr lang="en-US" sz="900" dirty="0" smtClean="0"/>
                    </a:p>
                    <a:p>
                      <a:pPr algn="l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Annual Meeting</a:t>
                      </a:r>
                    </a:p>
                    <a:p>
                      <a:pPr algn="l"/>
                      <a:endParaRPr lang="en-US" sz="900" dirty="0" smtClean="0"/>
                    </a:p>
                    <a:p>
                      <a:pPr marL="58738" marR="0" indent="-58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dirty="0" smtClean="0"/>
                        <a:t>Bullying</a:t>
                      </a:r>
                    </a:p>
                    <a:p>
                      <a:pPr marL="58738" marR="0" indent="-58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dirty="0" err="1" smtClean="0"/>
                        <a:t>Asembly</a:t>
                      </a:r>
                      <a:endParaRPr lang="en-US" sz="9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Toy Store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0195"/>
            <a:ext cx="8229600" cy="361623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3499395"/>
            <a:ext cx="2560320" cy="3413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483724"/>
            <a:ext cx="3901440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0326" y="3960551"/>
            <a:ext cx="3413760" cy="2560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32" y="449289"/>
            <a:ext cx="3993268" cy="29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1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77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2018 TRF Calendar</a:t>
            </a:r>
            <a:br>
              <a:rPr lang="en-US" dirty="0" smtClean="0"/>
            </a:br>
            <a:r>
              <a:rPr lang="en-US" sz="2667" dirty="0" smtClean="0"/>
              <a:t>Preliminary</a:t>
            </a:r>
            <a:endParaRPr lang="en-US" sz="27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865368"/>
              </p:ext>
            </p:extLst>
          </p:nvPr>
        </p:nvGraphicFramePr>
        <p:xfrm>
          <a:off x="304800" y="1424105"/>
          <a:ext cx="8264661" cy="4717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764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  <a:gridCol w="644401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1"/>
                    </a:ext>
                  </a:extLst>
                </a:gridCol>
                <a:gridCol w="561885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2"/>
                    </a:ext>
                  </a:extLst>
                </a:gridCol>
                <a:gridCol w="666004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3"/>
                    </a:ext>
                  </a:extLst>
                </a:gridCol>
                <a:gridCol w="588561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4"/>
                    </a:ext>
                  </a:extLst>
                </a:gridCol>
                <a:gridCol w="61151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5"/>
                    </a:ext>
                  </a:extLst>
                </a:gridCol>
                <a:gridCol w="601134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6"/>
                    </a:ext>
                  </a:extLst>
                </a:gridCol>
                <a:gridCol w="601133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7"/>
                    </a:ext>
                  </a:extLst>
                </a:gridCol>
                <a:gridCol w="600429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8"/>
                    </a:ext>
                  </a:extLst>
                </a:gridCol>
                <a:gridCol w="67145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9"/>
                    </a:ext>
                  </a:extLst>
                </a:gridCol>
                <a:gridCol w="67145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10"/>
                    </a:ext>
                  </a:extLst>
                </a:gridCol>
                <a:gridCol w="67145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11"/>
                    </a:ext>
                  </a:extLst>
                </a:gridCol>
                <a:gridCol w="67145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12"/>
                    </a:ext>
                  </a:extLst>
                </a:gridCol>
              </a:tblGrid>
              <a:tr h="63288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Tactics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Apr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Jun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Jul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Aug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Oct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Dec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457632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411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dirty="0" smtClean="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  <a:tr h="477952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Take-Out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2"/>
                  </a:ext>
                </a:extLst>
              </a:tr>
              <a:tr h="412336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The City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3"/>
                  </a:ext>
                </a:extLst>
              </a:tr>
              <a:tr h="482175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Blog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4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Email Blasts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5"/>
                  </a:ext>
                </a:extLst>
              </a:tr>
              <a:tr h="400878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Direct 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6"/>
                  </a:ext>
                </a:extLst>
              </a:tr>
              <a:tr h="632883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Website Optimization &amp; Presence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7"/>
                  </a:ext>
                </a:extLst>
              </a:tr>
              <a:tr h="632883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Sponsorships &amp;</a:t>
                      </a:r>
                      <a:r>
                        <a:rPr lang="en-US" sz="900" b="1" baseline="0" dirty="0" smtClean="0"/>
                        <a:t> Drives</a:t>
                      </a:r>
                      <a:endParaRPr lang="en-US" sz="9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Financial</a:t>
                      </a:r>
                      <a:r>
                        <a:rPr lang="en-US" sz="900" baseline="0" dirty="0" smtClean="0"/>
                        <a:t> Peace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Wills, Trusts</a:t>
                      </a:r>
                      <a:r>
                        <a:rPr lang="en-US" sz="900" baseline="0" dirty="0" smtClean="0"/>
                        <a:t> &amp; POA’s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-587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aseline="0" smtClean="0"/>
                        <a:t>Young Investor </a:t>
                      </a:r>
                      <a:r>
                        <a:rPr lang="en-US" sz="900" baseline="0" dirty="0" smtClean="0"/>
                        <a:t>/ Grandparents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indent="-58738" algn="l">
                        <a:buFont typeface="Arial"/>
                        <a:buChar char="•"/>
                      </a:pPr>
                      <a:endParaRPr lang="en-US" sz="9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XX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743200"/>
            <a:ext cx="8610600" cy="1276350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 </a:t>
            </a:r>
            <a:br>
              <a:rPr lang="en-US" sz="7200" dirty="0" smtClean="0"/>
            </a:br>
            <a:r>
              <a:rPr lang="en-US" sz="7200" dirty="0" smtClean="0"/>
              <a:t>Social Media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0" y="1290320"/>
            <a:ext cx="29845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TRF Website &amp; Social Media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 smtClean="0">
                <a:latin typeface="+mj-lt"/>
              </a:rPr>
              <a:t>Website redone during 2016, redesigned and optimized to:</a:t>
            </a:r>
          </a:p>
          <a:p>
            <a:pPr lvl="1"/>
            <a:r>
              <a:rPr lang="en-US" sz="3200" dirty="0" smtClean="0">
                <a:latin typeface="+mj-lt"/>
              </a:rPr>
              <a:t>Make it more user friendly</a:t>
            </a:r>
          </a:p>
          <a:p>
            <a:pPr lvl="1"/>
            <a:r>
              <a:rPr lang="en-US" sz="3200" dirty="0" smtClean="0">
                <a:latin typeface="+mj-lt"/>
              </a:rPr>
              <a:t>Reprioritize the information on the site</a:t>
            </a:r>
          </a:p>
          <a:p>
            <a:pPr lvl="1"/>
            <a:r>
              <a:rPr lang="en-US" sz="3200" dirty="0" smtClean="0">
                <a:latin typeface="+mj-lt"/>
              </a:rPr>
              <a:t>Explain various funds and other ways to donate</a:t>
            </a:r>
          </a:p>
          <a:p>
            <a:pPr lvl="1"/>
            <a:r>
              <a:rPr lang="en-US" sz="3200" dirty="0" smtClean="0">
                <a:latin typeface="+mj-lt"/>
              </a:rPr>
              <a:t>Easily update content like blogs, activities and news</a:t>
            </a:r>
          </a:p>
          <a:p>
            <a:pPr lvl="1"/>
            <a:r>
              <a:rPr lang="en-US" sz="3200" dirty="0" smtClean="0">
                <a:latin typeface="+mj-lt"/>
              </a:rPr>
              <a:t>Make it possible to easily donate online</a:t>
            </a:r>
          </a:p>
          <a:p>
            <a:pPr lvl="1"/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latin typeface="+mj-lt"/>
                <a:hlinkClick r:id="rId3"/>
              </a:rPr>
              <a:t>http://</a:t>
            </a:r>
            <a:r>
              <a:rPr lang="en-US" sz="3200" dirty="0" smtClean="0">
                <a:latin typeface="+mj-lt"/>
                <a:hlinkClick r:id="rId3"/>
              </a:rPr>
              <a:t>trinity-roselle-foundation.com</a:t>
            </a:r>
            <a:endParaRPr lang="en-US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Facebook page established (please like us!)</a:t>
            </a:r>
          </a:p>
          <a:p>
            <a:r>
              <a:rPr lang="en-US" sz="3200" dirty="0" smtClean="0">
                <a:latin typeface="+mj-lt"/>
              </a:rPr>
              <a:t>Blogs written to communicate activities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287"/>
            <a:ext cx="9144000" cy="47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743200"/>
            <a:ext cx="8610600" cy="1276350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smtClean="0"/>
              <a:t> </a:t>
            </a:r>
            <a:br>
              <a:rPr lang="en-US" sz="7200" dirty="0" smtClean="0"/>
            </a:br>
            <a:r>
              <a:rPr lang="en-US" sz="7200" dirty="0" smtClean="0"/>
              <a:t>Activities &amp; Support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734" y="1230376"/>
            <a:ext cx="29845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924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FY2017 Foundation Activity (7/1/16-6/30/17)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Grants </a:t>
            </a: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For the Year Totaled $74,490</a:t>
            </a:r>
            <a:endParaRPr lang="en-US" altLang="en-US" sz="3200" dirty="0">
              <a:latin typeface="+mj-lt"/>
              <a:ea typeface="ＭＳ Ｐゴシック" panose="020B0600070205080204" pitchFamily="34" charset="-128"/>
            </a:endParaRP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$36,000 </a:t>
            </a: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- School Grant-in-Aid</a:t>
            </a: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$8,290 – Fiber Optic Upgrade and School Curriculum Training</a:t>
            </a:r>
            <a:endParaRPr lang="en-US" altLang="en-US" sz="3200" dirty="0">
              <a:latin typeface="+mj-lt"/>
              <a:ea typeface="ＭＳ Ｐゴシック" panose="020B0600070205080204" pitchFamily="34" charset="-128"/>
            </a:endParaRP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</a:rPr>
              <a:t>$8,700 </a:t>
            </a:r>
            <a:r>
              <a:rPr lang="en-US" altLang="en-US" sz="3200" dirty="0">
                <a:latin typeface="+mj-lt"/>
              </a:rPr>
              <a:t>- School Tuition </a:t>
            </a:r>
            <a:r>
              <a:rPr lang="en-US" altLang="en-US" sz="3200" dirty="0" smtClean="0">
                <a:latin typeface="+mj-lt"/>
              </a:rPr>
              <a:t>Assistance</a:t>
            </a: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</a:rPr>
              <a:t>$13,000 – School Supplies</a:t>
            </a: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</a:rPr>
              <a:t>$8,500 – Other Miscellaneous</a:t>
            </a:r>
            <a:endParaRPr lang="en-US" altLang="en-US" sz="32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4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TRF Board Members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904269"/>
            <a:ext cx="8229600" cy="4832093"/>
          </a:xfrm>
          <a:prstGeom prst="rect">
            <a:avLst/>
          </a:prstGeom>
          <a:noFill/>
        </p:spPr>
        <p:txBody>
          <a:bodyPr wrap="square" numCol="2" spcCol="182880" rtlCol="0">
            <a:spAutoFit/>
          </a:bodyPr>
          <a:lstStyle/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Eric Balthasar</a:t>
            </a: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Juanita 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Berdis</a:t>
            </a:r>
            <a:endParaRPr lang="en-US" sz="2800" dirty="0" smtClean="0">
              <a:solidFill>
                <a:prstClr val="black"/>
              </a:solidFill>
              <a:latin typeface="+mj-lt"/>
            </a:endParaRP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John 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Berka</a:t>
            </a:r>
            <a:endParaRPr lang="en-US" sz="2800" dirty="0" smtClean="0">
              <a:solidFill>
                <a:prstClr val="black"/>
              </a:solidFill>
              <a:latin typeface="+mj-lt"/>
            </a:endParaRP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Pete 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Croner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 (Treasurer)</a:t>
            </a: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Judy 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Ekola</a:t>
            </a:r>
            <a:endParaRPr lang="en-US" sz="2800" dirty="0" smtClean="0">
              <a:solidFill>
                <a:prstClr val="black"/>
              </a:solidFill>
              <a:latin typeface="+mj-lt"/>
            </a:endParaRP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Rick Herman</a:t>
            </a: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+mj-lt"/>
              </a:rPr>
              <a:t>Dawn Koenig  (Vice Chairman)</a:t>
            </a: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Tom Lewis</a:t>
            </a: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endParaRPr lang="en-US" sz="2800" dirty="0" smtClean="0">
              <a:solidFill>
                <a:prstClr val="black"/>
              </a:solidFill>
              <a:latin typeface="+mj-lt"/>
            </a:endParaRP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+mj-lt"/>
              </a:rPr>
              <a:t>Theresa Mittelbrun (Secretary)</a:t>
            </a: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Pastor Mueller Jr. (President)</a:t>
            </a: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+mj-lt"/>
              </a:rPr>
              <a:t>Tom Ostrander</a:t>
            </a: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Andy Trosper (Chairman)</a:t>
            </a:r>
          </a:p>
          <a:p>
            <a:pPr marL="914400" lvl="1" indent="-457200" defTabSz="914400">
              <a:buClr>
                <a:srgbClr val="0BD0D9"/>
              </a:buClr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Connor Vance (non-voting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)</a:t>
            </a:r>
            <a:endParaRPr lang="en-US" sz="2800" dirty="0" smtClean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67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panose="020B0600070205080204" pitchFamily="34" charset="-128"/>
              </a:rPr>
              <a:t>FY 2018 Foundation Activity &amp; Support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Grants </a:t>
            </a: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Awarded in the New Fiscal Year </a:t>
            </a:r>
            <a:b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</a:b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(7/1/17-6/30/18)</a:t>
            </a:r>
            <a:endParaRPr lang="en-US" altLang="en-US" sz="3200" dirty="0">
              <a:latin typeface="+mj-lt"/>
            </a:endParaRP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</a:rPr>
              <a:t>$20,000 – School Grant-in-Aid</a:t>
            </a: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$8,100 </a:t>
            </a: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– School Tuition </a:t>
            </a: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Assistance</a:t>
            </a: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$10,000 – School Faculty Training</a:t>
            </a: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$8,000 – School Parent Workshops</a:t>
            </a: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$5,000 – Technology Upgrades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2800" dirty="0" smtClean="0"/>
              <a:t>	</a:t>
            </a:r>
          </a:p>
          <a:p>
            <a:pPr marL="914400" lvl="1" indent="0">
              <a:spcBef>
                <a:spcPts val="1200"/>
              </a:spcBef>
              <a:buClr>
                <a:schemeClr val="accent3"/>
              </a:buClr>
              <a:buSzPct val="110000"/>
              <a:buNone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807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panose="020B0600070205080204" pitchFamily="34" charset="-128"/>
              </a:rPr>
              <a:t>2017 Foundation Support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305800" cy="4389120"/>
          </a:xfrm>
        </p:spPr>
        <p:txBody>
          <a:bodyPr>
            <a:normAutofit/>
          </a:bodyPr>
          <a:lstStyle/>
          <a:p>
            <a:r>
              <a:rPr lang="en-US" altLang="en-US" sz="3200" dirty="0" smtClean="0">
                <a:latin typeface="+mj-lt"/>
                <a:ea typeface="ＭＳ Ｐゴシック" panose="020B0600070205080204" pitchFamily="34" charset="-128"/>
              </a:rPr>
              <a:t>School </a:t>
            </a: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Grant-in-aid fund</a:t>
            </a: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+mj-lt"/>
              </a:rPr>
              <a:t>Assistance </a:t>
            </a:r>
            <a:r>
              <a:rPr lang="en-US" altLang="en-US" sz="3200" dirty="0" smtClean="0">
                <a:latin typeface="+mj-lt"/>
              </a:rPr>
              <a:t>requested to provide </a:t>
            </a:r>
            <a:r>
              <a:rPr lang="en-US" altLang="en-US" sz="3200" dirty="0">
                <a:latin typeface="+mj-lt"/>
              </a:rPr>
              <a:t>families in need to support their </a:t>
            </a:r>
            <a:r>
              <a:rPr lang="en-US" altLang="en-US" sz="3200" dirty="0" smtClean="0">
                <a:latin typeface="+mj-lt"/>
              </a:rPr>
              <a:t>efforts. In 2017, 16 </a:t>
            </a:r>
            <a:r>
              <a:rPr lang="en-US" altLang="en-US" sz="3200" dirty="0">
                <a:latin typeface="+mj-lt"/>
              </a:rPr>
              <a:t>families received </a:t>
            </a:r>
            <a:r>
              <a:rPr lang="en-US" altLang="en-US" sz="3200" dirty="0" smtClean="0">
                <a:latin typeface="+mj-lt"/>
              </a:rPr>
              <a:t>assistance</a:t>
            </a:r>
            <a:endParaRPr lang="en-US" altLang="en-US" sz="3200" dirty="0">
              <a:latin typeface="+mj-lt"/>
            </a:endParaRPr>
          </a:p>
          <a:p>
            <a:pPr marL="1377950" lvl="1" indent="-463550">
              <a:spcBef>
                <a:spcPts val="12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+mj-lt"/>
              </a:rPr>
              <a:t>Goal to allow every student who wants to attend Trinity Lutheran School to be financially </a:t>
            </a:r>
            <a:r>
              <a:rPr lang="en-US" altLang="en-US" sz="3200" dirty="0" smtClean="0">
                <a:latin typeface="+mj-lt"/>
              </a:rPr>
              <a:t>able to </a:t>
            </a:r>
            <a:r>
              <a:rPr lang="en-US" altLang="en-US" sz="3200" dirty="0">
                <a:latin typeface="+mj-lt"/>
              </a:rPr>
              <a:t>do </a:t>
            </a:r>
            <a:r>
              <a:rPr lang="en-US" altLang="en-US" sz="3200" dirty="0" smtClean="0">
                <a:latin typeface="+mj-lt"/>
              </a:rPr>
              <a:t>so</a:t>
            </a:r>
            <a:endParaRPr lang="en-US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91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33400" y="29927"/>
            <a:ext cx="8229600" cy="1143000"/>
          </a:xfrm>
        </p:spPr>
        <p:txBody>
          <a:bodyPr/>
          <a:lstStyle/>
          <a:p>
            <a:r>
              <a:rPr lang="en-US" altLang="en-US" sz="3600" dirty="0" smtClean="0">
                <a:ea typeface="ＭＳ Ｐゴシック" panose="020B0600070205080204" pitchFamily="34" charset="-128"/>
              </a:rPr>
              <a:t>2017 </a:t>
            </a:r>
            <a:r>
              <a:rPr lang="en-US" altLang="en-US" sz="3600" dirty="0">
                <a:ea typeface="ＭＳ Ｐゴシック" panose="020B0600070205080204" pitchFamily="34" charset="-128"/>
              </a:rPr>
              <a:t>Summary of TRF/LCMS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Foundation Activities (3-years)</a:t>
            </a: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5074261"/>
              </p:ext>
            </p:extLst>
          </p:nvPr>
        </p:nvGraphicFramePr>
        <p:xfrm>
          <a:off x="457200" y="1172927"/>
          <a:ext cx="8229600" cy="5578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  <a:gridCol w="140208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4"/>
                    </a:ext>
                  </a:extLst>
                </a:gridCol>
              </a:tblGrid>
              <a:tr h="640188">
                <a:tc>
                  <a:txBody>
                    <a:bodyPr/>
                    <a:lstStyle/>
                    <a:p>
                      <a:r>
                        <a:rPr lang="en-US" sz="1400" dirty="0"/>
                        <a:t>Date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Ministry Gifts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Trinity Gifts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Comments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# of Gifts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640188">
                <a:tc>
                  <a:txBody>
                    <a:bodyPr/>
                    <a:lstStyle/>
                    <a:p>
                      <a:r>
                        <a:rPr lang="en-US" sz="1800" dirty="0"/>
                        <a:t>July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smtClean="0"/>
                        <a:t>2014-</a:t>
                      </a:r>
                      <a:endParaRPr lang="en-US" sz="1800" baseline="0" dirty="0"/>
                    </a:p>
                    <a:p>
                      <a:r>
                        <a:rPr lang="en-US" sz="1800" baseline="0" dirty="0"/>
                        <a:t>June </a:t>
                      </a:r>
                      <a:r>
                        <a:rPr lang="en-US" sz="1800" baseline="0" dirty="0" smtClean="0"/>
                        <a:t>2015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$545,240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$465,735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Plans</a:t>
                      </a:r>
                      <a:r>
                        <a:rPr lang="en-US" sz="1800" baseline="0" dirty="0"/>
                        <a:t> completed with attorney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  <a:tr h="914555">
                <a:tc>
                  <a:txBody>
                    <a:bodyPr/>
                    <a:lstStyle/>
                    <a:p>
                      <a:r>
                        <a:rPr lang="en-US" sz="1800" dirty="0"/>
                        <a:t>July </a:t>
                      </a:r>
                      <a:r>
                        <a:rPr lang="en-US" sz="1800" dirty="0" smtClean="0"/>
                        <a:t>2014-</a:t>
                      </a:r>
                      <a:endParaRPr lang="en-US" sz="1800" dirty="0"/>
                    </a:p>
                    <a:p>
                      <a:r>
                        <a:rPr lang="en-US" sz="1800" dirty="0"/>
                        <a:t>June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smtClean="0"/>
                        <a:t>2015 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$715,352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$715,352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Givers w/ verbally</a:t>
                      </a:r>
                      <a:r>
                        <a:rPr lang="en-US" sz="1800" baseline="0" dirty="0"/>
                        <a:t> acknowledged gift, amount estimated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2"/>
                  </a:ext>
                </a:extLst>
              </a:tr>
              <a:tr h="640188">
                <a:tc>
                  <a:txBody>
                    <a:bodyPr/>
                    <a:lstStyle/>
                    <a:p>
                      <a:r>
                        <a:rPr lang="en-US" sz="1800" dirty="0"/>
                        <a:t>July </a:t>
                      </a:r>
                      <a:r>
                        <a:rPr lang="en-US" sz="1800" dirty="0" smtClean="0"/>
                        <a:t>2015-</a:t>
                      </a:r>
                      <a:endParaRPr lang="en-US" sz="1800" dirty="0"/>
                    </a:p>
                    <a:p>
                      <a:r>
                        <a:rPr lang="en-US" sz="1800" dirty="0"/>
                        <a:t>June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smtClean="0"/>
                        <a:t>2016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$150,000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$50,000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Plans</a:t>
                      </a:r>
                      <a:r>
                        <a:rPr lang="en-US" sz="1800" baseline="0" dirty="0"/>
                        <a:t> completed with attorney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3"/>
                  </a:ext>
                </a:extLst>
              </a:tr>
              <a:tr h="914555">
                <a:tc>
                  <a:txBody>
                    <a:bodyPr/>
                    <a:lstStyle/>
                    <a:p>
                      <a:r>
                        <a:rPr lang="en-US" sz="1800" dirty="0"/>
                        <a:t>July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smtClean="0"/>
                        <a:t>2015-</a:t>
                      </a:r>
                      <a:endParaRPr lang="en-US" sz="1800" baseline="0" dirty="0"/>
                    </a:p>
                    <a:p>
                      <a:r>
                        <a:rPr lang="en-US" sz="1800" baseline="0" dirty="0"/>
                        <a:t>June </a:t>
                      </a:r>
                      <a:r>
                        <a:rPr lang="en-US" sz="1800" baseline="0" dirty="0" smtClean="0"/>
                        <a:t>2016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</a:t>
                      </a:r>
                      <a:r>
                        <a:rPr lang="en-US" sz="1800" dirty="0" smtClean="0"/>
                        <a:t>474,003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</a:t>
                      </a:r>
                      <a:r>
                        <a:rPr lang="en-US" sz="1800" dirty="0" smtClean="0"/>
                        <a:t>474,003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Givers w/verbally acknowledged gift, amount estimated 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4"/>
                  </a:ext>
                </a:extLst>
              </a:tr>
              <a:tr h="914555">
                <a:tc>
                  <a:txBody>
                    <a:bodyPr/>
                    <a:lstStyle/>
                    <a:p>
                      <a:r>
                        <a:rPr lang="en-US" sz="1800" dirty="0"/>
                        <a:t>July 2016-</a:t>
                      </a:r>
                    </a:p>
                    <a:p>
                      <a:r>
                        <a:rPr lang="en-US" sz="1800" dirty="0"/>
                        <a:t>June</a:t>
                      </a:r>
                      <a:r>
                        <a:rPr lang="en-US" sz="1800" baseline="0" dirty="0"/>
                        <a:t> 2017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$402,084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$484,084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Plans</a:t>
                      </a:r>
                      <a:r>
                        <a:rPr lang="en-US" sz="1800" baseline="0" dirty="0"/>
                        <a:t> completed with attorney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4274719180"/>
                  </a:ext>
                </a:extLst>
              </a:tr>
              <a:tr h="914555">
                <a:tc>
                  <a:txBody>
                    <a:bodyPr/>
                    <a:lstStyle/>
                    <a:p>
                      <a:r>
                        <a:rPr lang="en-US" sz="1800" dirty="0"/>
                        <a:t>July</a:t>
                      </a:r>
                      <a:r>
                        <a:rPr lang="en-US" sz="1800" baseline="0" dirty="0"/>
                        <a:t> 2016-</a:t>
                      </a:r>
                    </a:p>
                    <a:p>
                      <a:r>
                        <a:rPr lang="en-US" sz="1800" baseline="0" dirty="0"/>
                        <a:t>June 2017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</a:t>
                      </a:r>
                      <a:r>
                        <a:rPr lang="en-US" sz="1800" dirty="0" smtClean="0"/>
                        <a:t>125,499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$125,499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Givers w/verbally acknowledged gift, amount estimated 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689779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7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Total Gifts Acknowledged by TRF/LCMS Foundation 2008-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2017</a:t>
            </a:r>
            <a:endParaRPr lang="en-US" altLang="en-US" sz="4000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581036"/>
              </p:ext>
            </p:extLst>
          </p:nvPr>
        </p:nvGraphicFramePr>
        <p:xfrm>
          <a:off x="457200" y="2007117"/>
          <a:ext cx="8229600" cy="377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1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j-lt"/>
                        </a:rPr>
                        <a:t>Total Disclosed</a:t>
                      </a:r>
                      <a:r>
                        <a:rPr lang="en-US" sz="3200" baseline="0" dirty="0">
                          <a:latin typeface="+mj-lt"/>
                        </a:rPr>
                        <a:t> Gifts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j-lt"/>
                        </a:rPr>
                        <a:t>$</a:t>
                      </a:r>
                      <a:r>
                        <a:rPr lang="en-US" sz="3200" dirty="0" smtClean="0">
                          <a:latin typeface="+mj-lt"/>
                        </a:rPr>
                        <a:t>6,480,466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j-lt"/>
                        </a:rPr>
                        <a:t># of Undisclosed Gifts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j-lt"/>
                        </a:rPr>
                        <a:t>25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j-lt"/>
                        </a:rPr>
                        <a:t>Estimated Value of Undisclosed Gifts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j-lt"/>
                        </a:rPr>
                        <a:t>$</a:t>
                      </a:r>
                      <a:r>
                        <a:rPr lang="en-US" sz="3200" dirty="0" smtClean="0">
                          <a:latin typeface="+mj-lt"/>
                        </a:rPr>
                        <a:t>2,945,466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j-lt"/>
                        </a:rPr>
                        <a:t>Total</a:t>
                      </a:r>
                      <a:r>
                        <a:rPr lang="en-US" sz="3200" baseline="0" dirty="0">
                          <a:latin typeface="+mj-lt"/>
                        </a:rPr>
                        <a:t> Gift Value </a:t>
                      </a:r>
                      <a:br>
                        <a:rPr lang="en-US" sz="3200" baseline="0" dirty="0">
                          <a:latin typeface="+mj-lt"/>
                        </a:rPr>
                      </a:br>
                      <a:r>
                        <a:rPr lang="en-US" sz="3200" baseline="0" dirty="0">
                          <a:latin typeface="+mj-lt"/>
                        </a:rPr>
                        <a:t>(Disclosed + Undisclosed)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j-lt"/>
                        </a:rPr>
                        <a:t>$</a:t>
                      </a:r>
                      <a:r>
                        <a:rPr lang="en-US" sz="3200" dirty="0" smtClean="0">
                          <a:latin typeface="+mj-lt"/>
                        </a:rPr>
                        <a:t>9,426,132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56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7200" dirty="0" smtClean="0"/>
              <a:t>TRF Partnership </a:t>
            </a:r>
            <a:br>
              <a:rPr lang="en-US" sz="7200" dirty="0" smtClean="0"/>
            </a:br>
            <a:r>
              <a:rPr lang="en-US" sz="7200" dirty="0" smtClean="0"/>
              <a:t>with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3302000"/>
            <a:ext cx="34544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38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Ray </a:t>
            </a:r>
            <a:r>
              <a:rPr lang="en-US" sz="4000" dirty="0" err="1" smtClean="0"/>
              <a:t>Pagels</a:t>
            </a:r>
            <a:r>
              <a:rPr lang="en-US" sz="4000" dirty="0" smtClean="0"/>
              <a:t> – LCMS Foundation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6380"/>
            <a:ext cx="8229600" cy="4008120"/>
          </a:xfrm>
        </p:spPr>
        <p:txBody>
          <a:bodyPr>
            <a:noAutofit/>
          </a:bodyPr>
          <a:lstStyle/>
          <a:p>
            <a:pPr marL="457200" lvl="1" indent="-457200">
              <a:spcBef>
                <a:spcPts val="12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n </a:t>
            </a:r>
            <a:r>
              <a:rPr lang="en-US" sz="3200" dirty="0">
                <a:latin typeface="+mj-lt"/>
              </a:rPr>
              <a:t>experienced Christian Gift Planning </a:t>
            </a:r>
            <a:r>
              <a:rPr lang="en-US" sz="3200" dirty="0" smtClean="0">
                <a:latin typeface="+mj-lt"/>
              </a:rPr>
              <a:t>Counselor  </a:t>
            </a:r>
            <a:endParaRPr lang="en-US" sz="3200" dirty="0">
              <a:latin typeface="+mj-lt"/>
            </a:endParaRPr>
          </a:p>
          <a:p>
            <a:pPr marL="457200" lvl="1" indent="-457200">
              <a:spcBef>
                <a:spcPts val="12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Works with 5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churches in the </a:t>
            </a:r>
            <a:r>
              <a:rPr lang="en-US" sz="3200" dirty="0" smtClean="0">
                <a:latin typeface="+mj-lt"/>
              </a:rPr>
              <a:t>area</a:t>
            </a:r>
            <a:endParaRPr lang="en-US" sz="3200" dirty="0">
              <a:latin typeface="+mj-lt"/>
            </a:endParaRPr>
          </a:p>
          <a:p>
            <a:pPr marL="457200" lvl="1" indent="-457200">
              <a:spcBef>
                <a:spcPts val="12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Trained by and works for LCMS </a:t>
            </a:r>
            <a:r>
              <a:rPr lang="en-US" sz="3200" dirty="0" smtClean="0">
                <a:latin typeface="+mj-lt"/>
              </a:rPr>
              <a:t>Foundation</a:t>
            </a:r>
            <a:endParaRPr lang="en-US" sz="3200" dirty="0">
              <a:latin typeface="+mj-lt"/>
            </a:endParaRPr>
          </a:p>
          <a:p>
            <a:pPr marL="457200" lvl="1" indent="-457200">
              <a:spcBef>
                <a:spcPts val="12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Confidential/Free </a:t>
            </a:r>
            <a:r>
              <a:rPr lang="en-US" sz="3200" dirty="0">
                <a:latin typeface="+mj-lt"/>
              </a:rPr>
              <a:t>advisor to assist members in estate planning to transfer </a:t>
            </a:r>
            <a:r>
              <a:rPr lang="en-US" sz="3200" dirty="0" smtClean="0">
                <a:latin typeface="+mj-lt"/>
              </a:rPr>
              <a:t>blessings</a:t>
            </a:r>
            <a:endParaRPr lang="en-US" sz="3200" dirty="0">
              <a:latin typeface="+mj-lt"/>
            </a:endParaRPr>
          </a:p>
          <a:p>
            <a:pPr marL="457200" lvl="1" indent="-457200">
              <a:spcBef>
                <a:spcPts val="12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Member of St. Peter, Arlington Heights </a:t>
            </a:r>
          </a:p>
        </p:txBody>
      </p:sp>
    </p:spTree>
    <p:extLst>
      <p:ext uri="{BB962C8B-B14F-4D97-AF65-F5344CB8AC3E}">
        <p14:creationId xmlns:p14="http://schemas.microsoft.com/office/powerpoint/2010/main" val="23593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401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Ray </a:t>
            </a:r>
            <a:r>
              <a:rPr lang="en-US" sz="4000" dirty="0" err="1" smtClean="0"/>
              <a:t>Pagels</a:t>
            </a:r>
            <a:r>
              <a:rPr lang="en-US" sz="4000" dirty="0" smtClean="0"/>
              <a:t> – LCMS Foundation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2116"/>
            <a:ext cx="8534400" cy="4649244"/>
          </a:xfrm>
        </p:spPr>
        <p:txBody>
          <a:bodyPr>
            <a:noAutofit/>
          </a:bodyPr>
          <a:lstStyle/>
          <a:p>
            <a:pPr marL="457200" lvl="1" indent="-457200">
              <a:spcBef>
                <a:spcPts val="12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TRF pays LCMS Foundation $</a:t>
            </a:r>
            <a:r>
              <a:rPr lang="en-US" sz="3200" dirty="0">
                <a:latin typeface="+mj-lt"/>
              </a:rPr>
              <a:t>5</a:t>
            </a:r>
            <a:r>
              <a:rPr lang="en-US" sz="3200" dirty="0" smtClean="0">
                <a:latin typeface="+mj-lt"/>
              </a:rPr>
              <a:t>,000 </a:t>
            </a:r>
            <a:r>
              <a:rPr lang="en-US" sz="3200" dirty="0">
                <a:latin typeface="+mj-lt"/>
              </a:rPr>
              <a:t>per year for </a:t>
            </a:r>
            <a:r>
              <a:rPr lang="en-US" sz="3200" dirty="0" smtClean="0">
                <a:latin typeface="+mj-lt"/>
              </a:rPr>
              <a:t>Ray’s </a:t>
            </a:r>
            <a:r>
              <a:rPr lang="en-US" sz="3200" dirty="0">
                <a:latin typeface="+mj-lt"/>
              </a:rPr>
              <a:t>services</a:t>
            </a:r>
          </a:p>
          <a:p>
            <a:pPr marL="457200" lvl="1" indent="-457200">
              <a:spcBef>
                <a:spcPts val="12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LCMS </a:t>
            </a:r>
            <a:r>
              <a:rPr lang="en-US" sz="3200" dirty="0" smtClean="0">
                <a:latin typeface="+mj-lt"/>
              </a:rPr>
              <a:t>Foundation reimburses </a:t>
            </a:r>
            <a:r>
              <a:rPr lang="en-US" sz="3200" dirty="0">
                <a:latin typeface="+mj-lt"/>
              </a:rPr>
              <a:t>him his </a:t>
            </a:r>
            <a:r>
              <a:rPr lang="en-US" sz="3200" dirty="0" smtClean="0">
                <a:latin typeface="+mj-lt"/>
              </a:rPr>
              <a:t>expenses </a:t>
            </a:r>
            <a:endParaRPr lang="en-US" sz="3200" dirty="0">
              <a:latin typeface="+mj-lt"/>
            </a:endParaRPr>
          </a:p>
          <a:p>
            <a:pPr marL="457200" lvl="1" indent="-457200">
              <a:spcBef>
                <a:spcPts val="12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LCMS Foundation closed office at Trinity in 2017</a:t>
            </a:r>
            <a:endParaRPr lang="en-US" sz="3200" dirty="0">
              <a:latin typeface="+mj-lt"/>
            </a:endParaRPr>
          </a:p>
          <a:p>
            <a:pPr marL="457200" lvl="1" indent="-457200">
              <a:spcBef>
                <a:spcPts val="12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Trinity is extremely appreciative for Ray</a:t>
            </a:r>
            <a:r>
              <a:rPr lang="en-US" sz="3200" dirty="0" smtClean="0">
                <a:latin typeface="+mj-lt"/>
              </a:rPr>
              <a:t>, </a:t>
            </a:r>
            <a:r>
              <a:rPr lang="en-US" sz="3200" dirty="0">
                <a:latin typeface="+mj-lt"/>
              </a:rPr>
              <a:t>and LCMS </a:t>
            </a:r>
            <a:r>
              <a:rPr lang="en-US" sz="3200" dirty="0" smtClean="0">
                <a:latin typeface="+mj-lt"/>
              </a:rPr>
              <a:t>Foundation and </a:t>
            </a:r>
            <a:r>
              <a:rPr lang="en-US" sz="3200" dirty="0">
                <a:latin typeface="+mj-lt"/>
              </a:rPr>
              <a:t>their services and </a:t>
            </a:r>
            <a:r>
              <a:rPr lang="en-US" sz="3200" dirty="0" smtClean="0">
                <a:latin typeface="+mj-lt"/>
              </a:rPr>
              <a:t>support 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70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057400"/>
            <a:ext cx="7848600" cy="2743200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Designated and Undesignated Gifts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5185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816114"/>
            <a:ext cx="4267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latin typeface="+mj-lt"/>
              </a:rPr>
              <a:t>Designated Gifts</a:t>
            </a:r>
            <a:endParaRPr lang="en-US" sz="4000" u="sng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1658600" y="155421"/>
            <a:ext cx="0" cy="693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"/>
          <p:cNvGrpSpPr/>
          <p:nvPr/>
        </p:nvGrpSpPr>
        <p:grpSpPr>
          <a:xfrm>
            <a:off x="152400" y="1878449"/>
            <a:ext cx="1645920" cy="2021194"/>
            <a:chOff x="152400" y="1878449"/>
            <a:chExt cx="1645920" cy="2021194"/>
          </a:xfrm>
        </p:grpSpPr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152400" y="3591866"/>
              <a:ext cx="16459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 dirty="0" smtClean="0"/>
                <a:t>The purpose of this fund is to reduce the costs associated with the School, thereby, reducing tuition</a:t>
              </a:r>
              <a:endParaRPr lang="en-US" altLang="en-US" b="1" dirty="0"/>
            </a:p>
          </p:txBody>
        </p:sp>
        <p:sp>
          <p:nvSpPr>
            <p:cNvPr id="24" name="Line 41"/>
            <p:cNvSpPr>
              <a:spLocks noChangeShapeType="1"/>
            </p:cNvSpPr>
            <p:nvPr/>
          </p:nvSpPr>
          <p:spPr bwMode="auto">
            <a:xfrm>
              <a:off x="975360" y="2542895"/>
              <a:ext cx="1" cy="9498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375677" y="1878449"/>
              <a:ext cx="1199367" cy="73866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</a:p>
            <a:p>
              <a:pPr algn="ctr"/>
              <a:r>
                <a:rPr lang="en-US" alt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Endowment</a:t>
              </a:r>
            </a:p>
            <a:p>
              <a:pPr algn="ctr"/>
              <a:r>
                <a:rPr lang="en-US" alt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Fund</a:t>
              </a:r>
              <a:endParaRPr lang="en-US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8"/>
          <p:cNvGrpSpPr/>
          <p:nvPr/>
        </p:nvGrpSpPr>
        <p:grpSpPr>
          <a:xfrm>
            <a:off x="3771900" y="1869088"/>
            <a:ext cx="1645920" cy="2207899"/>
            <a:chOff x="3619406" y="1869088"/>
            <a:chExt cx="1645920" cy="2207899"/>
          </a:xfrm>
        </p:grpSpPr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3619406" y="3553767"/>
              <a:ext cx="1645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b="1" dirty="0" smtClean="0"/>
                <a:t>The purpose </a:t>
              </a:r>
            </a:p>
            <a:p>
              <a:pPr algn="ctr"/>
              <a:r>
                <a:rPr lang="en-US" altLang="en-US" b="1" dirty="0" smtClean="0"/>
                <a:t>of this fund is to provide future preservation and expansion of the church and to assist in funding future costs</a:t>
              </a:r>
              <a:endParaRPr lang="en-US" altLang="en-US" b="1" dirty="0"/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>
              <a:off x="4440779" y="2542894"/>
              <a:ext cx="3175" cy="9498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3842683" y="1869088"/>
              <a:ext cx="1199367" cy="738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b="1" dirty="0"/>
                <a:t>Church</a:t>
              </a:r>
            </a:p>
            <a:p>
              <a:pPr algn="ctr"/>
              <a:r>
                <a:rPr lang="en-US" altLang="en-US" b="1" dirty="0" smtClean="0"/>
                <a:t>Endowment</a:t>
              </a:r>
            </a:p>
            <a:p>
              <a:pPr algn="ctr"/>
              <a:r>
                <a:rPr lang="en-US" altLang="en-US" b="1" dirty="0" smtClean="0"/>
                <a:t>Fund</a:t>
              </a:r>
              <a:endParaRPr lang="en-US" altLang="en-US" b="1" dirty="0"/>
            </a:p>
          </p:txBody>
        </p:sp>
      </p:grpSp>
      <p:grpSp>
        <p:nvGrpSpPr>
          <p:cNvPr id="6" name="Group 13"/>
          <p:cNvGrpSpPr/>
          <p:nvPr/>
        </p:nvGrpSpPr>
        <p:grpSpPr>
          <a:xfrm>
            <a:off x="7391400" y="1869088"/>
            <a:ext cx="1645920" cy="2801748"/>
            <a:chOff x="7314823" y="1869088"/>
            <a:chExt cx="1645920" cy="2801748"/>
          </a:xfrm>
        </p:grpSpPr>
        <p:sp>
          <p:nvSpPr>
            <p:cNvPr id="15" name="Text Box 28"/>
            <p:cNvSpPr txBox="1">
              <a:spLocks noChangeArrowheads="1"/>
            </p:cNvSpPr>
            <p:nvPr/>
          </p:nvSpPr>
          <p:spPr bwMode="auto">
            <a:xfrm>
              <a:off x="7314823" y="3501285"/>
              <a:ext cx="1645920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b="1" dirty="0" smtClean="0"/>
                <a:t>These are funds</a:t>
              </a:r>
            </a:p>
            <a:p>
              <a:pPr algn="ctr"/>
              <a:r>
                <a:rPr lang="en-US" altLang="en-US" b="1" dirty="0" smtClean="0"/>
                <a:t>For general</a:t>
              </a:r>
            </a:p>
            <a:p>
              <a:pPr algn="ctr"/>
              <a:r>
                <a:rPr lang="en-US" altLang="en-US" b="1" dirty="0" smtClean="0"/>
                <a:t> purposes</a:t>
              </a:r>
            </a:p>
            <a:p>
              <a:pPr algn="ctr"/>
              <a:r>
                <a:rPr lang="en-US" altLang="en-US" b="1" dirty="0"/>
                <a:t>a</a:t>
              </a:r>
              <a:r>
                <a:rPr lang="en-US" altLang="en-US" b="1" dirty="0" smtClean="0"/>
                <a:t>nd require</a:t>
              </a:r>
            </a:p>
            <a:p>
              <a:pPr algn="ctr"/>
              <a:r>
                <a:rPr lang="en-US" altLang="en-US" b="1" dirty="0" smtClean="0"/>
                <a:t>Board approval</a:t>
              </a:r>
              <a:endParaRPr lang="en-US" altLang="en-US" b="1" dirty="0"/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 flipH="1">
              <a:off x="8137778" y="2506851"/>
              <a:ext cx="11" cy="9858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 Box 22"/>
            <p:cNvSpPr txBox="1">
              <a:spLocks noChangeArrowheads="1"/>
            </p:cNvSpPr>
            <p:nvPr/>
          </p:nvSpPr>
          <p:spPr bwMode="auto">
            <a:xfrm>
              <a:off x="7711143" y="1869088"/>
              <a:ext cx="853281" cy="73866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b="1" dirty="0"/>
            </a:p>
            <a:p>
              <a:pPr algn="ctr"/>
              <a:r>
                <a:rPr lang="en-US" altLang="en-US" b="1" dirty="0" smtClean="0"/>
                <a:t>General </a:t>
              </a:r>
              <a:endParaRPr lang="en-US" altLang="en-US" b="1" dirty="0"/>
            </a:p>
            <a:p>
              <a:pPr algn="ctr"/>
              <a:r>
                <a:rPr lang="en-US" altLang="en-US" b="1" dirty="0" smtClean="0"/>
                <a:t>Fund</a:t>
              </a:r>
              <a:endParaRPr lang="en-US" altLang="en-US" b="1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62150" y="1878449"/>
            <a:ext cx="1645920" cy="2021195"/>
            <a:chOff x="1809703" y="1878449"/>
            <a:chExt cx="1645920" cy="2021195"/>
          </a:xfrm>
        </p:grpSpPr>
        <p:sp>
          <p:nvSpPr>
            <p:cNvPr id="51" name="Line 41"/>
            <p:cNvSpPr>
              <a:spLocks noChangeShapeType="1"/>
            </p:cNvSpPr>
            <p:nvPr/>
          </p:nvSpPr>
          <p:spPr bwMode="auto">
            <a:xfrm flipH="1">
              <a:off x="2632663" y="2724153"/>
              <a:ext cx="0" cy="7685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Text Box 25"/>
            <p:cNvSpPr txBox="1">
              <a:spLocks noChangeArrowheads="1"/>
            </p:cNvSpPr>
            <p:nvPr/>
          </p:nvSpPr>
          <p:spPr bwMode="auto">
            <a:xfrm>
              <a:off x="1809703" y="3591867"/>
              <a:ext cx="16459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 dirty="0" smtClean="0"/>
                <a:t>The purpose of this fund is to reduce the net tuition charged to </a:t>
              </a:r>
              <a:r>
                <a:rPr lang="en-US" altLang="en-US" b="1" u="sng" dirty="0" smtClean="0"/>
                <a:t>ALL</a:t>
              </a:r>
              <a:r>
                <a:rPr lang="en-US" altLang="en-US" b="1" dirty="0" smtClean="0"/>
                <a:t> Students</a:t>
              </a:r>
              <a:endParaRPr lang="en-US" altLang="en-US" b="1" dirty="0"/>
            </a:p>
          </p:txBody>
        </p:sp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2030975" y="1878449"/>
              <a:ext cx="1203377" cy="954107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b="1" dirty="0"/>
                <a:t>School</a:t>
              </a:r>
            </a:p>
            <a:p>
              <a:pPr algn="ctr"/>
              <a:r>
                <a:rPr lang="en-US" altLang="en-US" b="1" dirty="0" smtClean="0"/>
                <a:t>Tuition Endowment Fund</a:t>
              </a:r>
              <a:endParaRPr lang="en-US" altLang="en-US" b="1" dirty="0"/>
            </a:p>
          </p:txBody>
        </p:sp>
      </p:grpSp>
      <p:grpSp>
        <p:nvGrpSpPr>
          <p:cNvPr id="8" name="Group 9"/>
          <p:cNvGrpSpPr/>
          <p:nvPr/>
        </p:nvGrpSpPr>
        <p:grpSpPr>
          <a:xfrm>
            <a:off x="5581650" y="1878449"/>
            <a:ext cx="1645920" cy="2163178"/>
            <a:chOff x="5457347" y="1878449"/>
            <a:chExt cx="1645920" cy="2163178"/>
          </a:xfrm>
        </p:grpSpPr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5457347" y="3518407"/>
              <a:ext cx="1645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b="1" dirty="0" smtClean="0"/>
                <a:t>The purpose </a:t>
              </a:r>
            </a:p>
            <a:p>
              <a:pPr algn="ctr"/>
              <a:r>
                <a:rPr lang="en-US" altLang="en-US" b="1" dirty="0" smtClean="0"/>
                <a:t>of this fund is to provide grants for church workers and expansion of outreach ministries</a:t>
              </a:r>
              <a:endParaRPr lang="en-US" altLang="en-US" b="1" dirty="0"/>
            </a:p>
          </p:txBody>
        </p:sp>
        <p:sp>
          <p:nvSpPr>
            <p:cNvPr id="26" name="Line 42"/>
            <p:cNvSpPr>
              <a:spLocks noChangeShapeType="1"/>
            </p:cNvSpPr>
            <p:nvPr/>
          </p:nvSpPr>
          <p:spPr bwMode="auto">
            <a:xfrm>
              <a:off x="6280307" y="2898426"/>
              <a:ext cx="1" cy="594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5545971" y="1878449"/>
              <a:ext cx="1468672" cy="1169551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b="1" dirty="0"/>
                <a:t>Charles S. </a:t>
              </a:r>
              <a:endParaRPr lang="en-US" altLang="en-US" b="1" dirty="0" smtClean="0"/>
            </a:p>
            <a:p>
              <a:pPr algn="ctr"/>
              <a:r>
                <a:rPr lang="en-US" altLang="en-US" b="1" dirty="0" smtClean="0"/>
                <a:t>&amp; </a:t>
              </a:r>
              <a:r>
                <a:rPr lang="en-US" altLang="en-US" b="1" dirty="0"/>
                <a:t>Audrey</a:t>
              </a:r>
            </a:p>
            <a:p>
              <a:pPr algn="ctr"/>
              <a:r>
                <a:rPr lang="en-US" altLang="en-US" b="1" dirty="0" err="1"/>
                <a:t>Prange</a:t>
              </a:r>
              <a:r>
                <a:rPr lang="en-US" altLang="en-US" b="1" dirty="0"/>
                <a:t> Mueller</a:t>
              </a:r>
            </a:p>
            <a:p>
              <a:pPr algn="ctr"/>
              <a:r>
                <a:rPr lang="en-US" altLang="en-US" b="1" dirty="0"/>
                <a:t>Endowment </a:t>
              </a:r>
              <a:endParaRPr lang="en-US" altLang="en-US" b="1" dirty="0" smtClean="0"/>
            </a:p>
            <a:p>
              <a:pPr algn="ctr"/>
              <a:r>
                <a:rPr lang="en-US" altLang="en-US" b="1" dirty="0" smtClean="0"/>
                <a:t>Fund</a:t>
              </a:r>
              <a:endParaRPr lang="en-US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2671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5"/>
          <p:cNvSpPr>
            <a:spLocks noChangeShapeType="1"/>
          </p:cNvSpPr>
          <p:nvPr/>
        </p:nvSpPr>
        <p:spPr bwMode="auto">
          <a:xfrm>
            <a:off x="2971800" y="4426204"/>
            <a:ext cx="0" cy="457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Line 47"/>
          <p:cNvSpPr>
            <a:spLocks noChangeShapeType="1"/>
          </p:cNvSpPr>
          <p:nvPr/>
        </p:nvSpPr>
        <p:spPr bwMode="auto">
          <a:xfrm>
            <a:off x="2514600" y="4419600"/>
            <a:ext cx="0" cy="9144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48"/>
          <p:cNvSpPr>
            <a:spLocks noChangeShapeType="1"/>
          </p:cNvSpPr>
          <p:nvPr/>
        </p:nvSpPr>
        <p:spPr bwMode="auto">
          <a:xfrm>
            <a:off x="2971801" y="4849436"/>
            <a:ext cx="21336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50"/>
          <p:cNvSpPr>
            <a:spLocks noChangeShapeType="1"/>
          </p:cNvSpPr>
          <p:nvPr/>
        </p:nvSpPr>
        <p:spPr bwMode="auto">
          <a:xfrm>
            <a:off x="1600200" y="4430622"/>
            <a:ext cx="0" cy="1828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51"/>
          <p:cNvSpPr>
            <a:spLocks noChangeShapeType="1"/>
          </p:cNvSpPr>
          <p:nvPr/>
        </p:nvSpPr>
        <p:spPr bwMode="auto">
          <a:xfrm>
            <a:off x="2073610" y="5774858"/>
            <a:ext cx="3031791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3"/>
          <p:cNvSpPr txBox="1">
            <a:spLocks noChangeArrowheads="1"/>
          </p:cNvSpPr>
          <p:nvPr/>
        </p:nvSpPr>
        <p:spPr bwMode="auto">
          <a:xfrm>
            <a:off x="2300881" y="5650933"/>
            <a:ext cx="490537" cy="277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/>
              <a:t>20%</a:t>
            </a:r>
          </a:p>
        </p:txBody>
      </p:sp>
      <p:sp>
        <p:nvSpPr>
          <p:cNvPr id="12" name="Line 47"/>
          <p:cNvSpPr>
            <a:spLocks noChangeShapeType="1"/>
          </p:cNvSpPr>
          <p:nvPr/>
        </p:nvSpPr>
        <p:spPr bwMode="auto">
          <a:xfrm flipH="1">
            <a:off x="2072281" y="4430622"/>
            <a:ext cx="2658" cy="1371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48"/>
          <p:cNvSpPr>
            <a:spLocks noChangeShapeType="1"/>
          </p:cNvSpPr>
          <p:nvPr/>
        </p:nvSpPr>
        <p:spPr bwMode="auto">
          <a:xfrm>
            <a:off x="2514600" y="5297112"/>
            <a:ext cx="2590801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3"/>
          <p:cNvSpPr txBox="1">
            <a:spLocks noChangeArrowheads="1"/>
          </p:cNvSpPr>
          <p:nvPr/>
        </p:nvSpPr>
        <p:spPr bwMode="auto">
          <a:xfrm>
            <a:off x="2817989" y="5173187"/>
            <a:ext cx="571500" cy="277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/>
              <a:t>20%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885617" y="4038600"/>
            <a:ext cx="2800767" cy="45720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 anchorCtr="1">
            <a:spAutoFit/>
          </a:bodyPr>
          <a:lstStyle/>
          <a:p>
            <a:pPr algn="ctr"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from this fund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55"/>
          <p:cNvSpPr txBox="1">
            <a:spLocks noChangeArrowheads="1"/>
          </p:cNvSpPr>
          <p:nvPr/>
        </p:nvSpPr>
        <p:spPr bwMode="auto">
          <a:xfrm>
            <a:off x="3401272" y="4725512"/>
            <a:ext cx="533400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/>
              <a:t>40%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457200" y="2826603"/>
            <a:ext cx="36576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b="1" dirty="0" smtClean="0"/>
              <a:t>All gifts received without a designation from the donor will be placed in this fund</a:t>
            </a:r>
            <a:endParaRPr lang="en-US" altLang="en-US" sz="1600" b="1" dirty="0"/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457200" y="1999416"/>
            <a:ext cx="365760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000" b="1" dirty="0" smtClean="0"/>
              <a:t>General Foundation</a:t>
            </a:r>
            <a:r>
              <a:rPr lang="en-US" altLang="en-US" sz="2000" b="1" dirty="0"/>
              <a:t> </a:t>
            </a:r>
            <a:r>
              <a:rPr lang="en-US" altLang="en-US" sz="2000" b="1" dirty="0" smtClean="0"/>
              <a:t>Fund</a:t>
            </a:r>
            <a:endParaRPr lang="en-US" altLang="en-US" sz="2000" b="1" dirty="0"/>
          </a:p>
        </p:txBody>
      </p:sp>
      <p:sp>
        <p:nvSpPr>
          <p:cNvPr id="25" name="Line 51"/>
          <p:cNvSpPr>
            <a:spLocks noChangeShapeType="1"/>
          </p:cNvSpPr>
          <p:nvPr/>
        </p:nvSpPr>
        <p:spPr bwMode="auto">
          <a:xfrm>
            <a:off x="1600200" y="6223206"/>
            <a:ext cx="3505201" cy="885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0287000" y="-493923"/>
            <a:ext cx="0" cy="693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-838200" y="-171967"/>
            <a:ext cx="0" cy="693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5147467" y="4695547"/>
            <a:ext cx="3116263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 smtClean="0"/>
              <a:t>Church Endowment Fund</a:t>
            </a:r>
            <a:endParaRPr lang="en-US" altLang="en-US" b="1" dirty="0"/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5147466" y="5143223"/>
            <a:ext cx="3116263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 smtClean="0"/>
              <a:t>School Endowment Fund</a:t>
            </a:r>
            <a:endParaRPr lang="en-US" altLang="en-US" b="1" dirty="0"/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5155784" y="5620969"/>
            <a:ext cx="3116263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 smtClean="0"/>
              <a:t>School Tuition Endowment Fund</a:t>
            </a:r>
            <a:endParaRPr lang="en-US" altLang="en-US" b="1" dirty="0"/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5163890" y="6073743"/>
            <a:ext cx="3116263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 smtClean="0"/>
              <a:t>As Designated by TRF Board</a:t>
            </a:r>
            <a:endParaRPr lang="en-US" altLang="en-US" b="1" dirty="0"/>
          </a:p>
        </p:txBody>
      </p:sp>
      <p:sp>
        <p:nvSpPr>
          <p:cNvPr id="33" name="Text Box 53"/>
          <p:cNvSpPr txBox="1">
            <a:spLocks noChangeArrowheads="1"/>
          </p:cNvSpPr>
          <p:nvPr/>
        </p:nvSpPr>
        <p:spPr bwMode="auto">
          <a:xfrm>
            <a:off x="1793915" y="6073743"/>
            <a:ext cx="490537" cy="277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/>
              <a:t>20%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09800" y="816114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latin typeface="+mj-lt"/>
              </a:rPr>
              <a:t>Undesignated Gifts</a:t>
            </a:r>
            <a:endParaRPr lang="en-US" sz="4000" u="sng" dirty="0">
              <a:latin typeface="+mj-lt"/>
            </a:endParaRPr>
          </a:p>
        </p:txBody>
      </p:sp>
      <p:cxnSp>
        <p:nvCxnSpPr>
          <p:cNvPr id="10" name="Straight Arrow Connector 9"/>
          <p:cNvCxnSpPr>
            <a:stCxn id="21" idx="2"/>
            <a:endCxn id="19" idx="0"/>
          </p:cNvCxnSpPr>
          <p:nvPr/>
        </p:nvCxnSpPr>
        <p:spPr>
          <a:xfrm>
            <a:off x="2286000" y="2399526"/>
            <a:ext cx="0" cy="427077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stCxn id="19" idx="2"/>
            <a:endCxn id="16" idx="0"/>
          </p:cNvCxnSpPr>
          <p:nvPr/>
        </p:nvCxnSpPr>
        <p:spPr>
          <a:xfrm>
            <a:off x="2286000" y="3657600"/>
            <a:ext cx="1" cy="38100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287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Purpose</a:t>
            </a:r>
          </a:p>
          <a:p>
            <a:r>
              <a:rPr lang="en-US" dirty="0" smtClean="0">
                <a:latin typeface="+mj-lt"/>
              </a:rPr>
              <a:t>Financial Review</a:t>
            </a:r>
          </a:p>
          <a:p>
            <a:r>
              <a:rPr lang="en-US" dirty="0" smtClean="0">
                <a:latin typeface="+mj-lt"/>
              </a:rPr>
              <a:t>2017 Marketing Plan &amp; Calendar</a:t>
            </a:r>
          </a:p>
          <a:p>
            <a:r>
              <a:rPr lang="en-US" dirty="0" smtClean="0">
                <a:latin typeface="+mj-lt"/>
              </a:rPr>
              <a:t>TRF Social Media</a:t>
            </a:r>
          </a:p>
          <a:p>
            <a:r>
              <a:rPr lang="en-US" dirty="0" smtClean="0">
                <a:latin typeface="+mj-lt"/>
              </a:rPr>
              <a:t>Activity &amp; Support</a:t>
            </a:r>
          </a:p>
          <a:p>
            <a:r>
              <a:rPr lang="en-US" dirty="0" smtClean="0">
                <a:latin typeface="+mj-lt"/>
              </a:rPr>
              <a:t>Giving Recap</a:t>
            </a:r>
          </a:p>
          <a:p>
            <a:r>
              <a:rPr lang="en-US" dirty="0" smtClean="0">
                <a:latin typeface="+mj-lt"/>
              </a:rPr>
              <a:t>Eternity Circle Awards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73100" y="2095500"/>
            <a:ext cx="7848600" cy="2286000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The Eternity Circle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0" y="1290320"/>
            <a:ext cx="29845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2017 Eternity Circle Awards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11680"/>
            <a:ext cx="8229600" cy="4065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No New Eternity Circle members this year.</a:t>
            </a:r>
          </a:p>
          <a:p>
            <a:pPr marL="0" indent="0">
              <a:buNone/>
            </a:pPr>
            <a:endParaRPr lang="en-US" sz="320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3200" dirty="0" smtClean="0">
              <a:latin typeface="+mj-lt"/>
            </a:endParaRPr>
          </a:p>
          <a:p>
            <a:pPr marL="0" indent="0">
              <a:buNone/>
            </a:pP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355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Thank You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>
                <a:latin typeface="+mj-lt"/>
              </a:rPr>
              <a:t>Thank you for honoring HIS ministry above and beyond your normal gifts to support Trinity  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latin typeface="+mj-lt"/>
              </a:rPr>
              <a:t>Does anyone have any questions?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latin typeface="+mj-lt"/>
              </a:rPr>
              <a:t>Please enjoy yourself with food, drink and conversation with fellow foundation contributors and </a:t>
            </a:r>
            <a:r>
              <a:rPr lang="en-US" sz="3200" smtClean="0">
                <a:latin typeface="+mj-lt"/>
              </a:rPr>
              <a:t>board members  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361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057400"/>
            <a:ext cx="7848600" cy="2286000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Thank You!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7564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505200"/>
            <a:ext cx="8610600" cy="1271588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Purpose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0" y="1772920"/>
            <a:ext cx="2984500" cy="19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j-lt"/>
              </a:rPr>
              <a:t>To </a:t>
            </a:r>
            <a:r>
              <a:rPr lang="en-US" sz="3200" dirty="0">
                <a:latin typeface="+mj-lt"/>
              </a:rPr>
              <a:t>provide encouragement and develop gifts that strengthen the mission of Trinity Lutheran </a:t>
            </a:r>
            <a:r>
              <a:rPr lang="en-US" sz="3200" dirty="0" smtClean="0">
                <a:latin typeface="+mj-lt"/>
              </a:rPr>
              <a:t>Church and School in Roselle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smtClean="0">
                <a:latin typeface="+mj-lt"/>
              </a:rPr>
              <a:t>Illinois</a:t>
            </a:r>
          </a:p>
          <a:p>
            <a:r>
              <a:rPr lang="en-US" sz="3200" dirty="0" smtClean="0">
                <a:latin typeface="+mj-lt"/>
              </a:rPr>
              <a:t>To </a:t>
            </a:r>
            <a:r>
              <a:rPr lang="en-US" sz="3200" dirty="0">
                <a:latin typeface="+mj-lt"/>
              </a:rPr>
              <a:t>help accomplish its mission </a:t>
            </a:r>
            <a:r>
              <a:rPr lang="en-US" sz="3200" dirty="0" smtClean="0">
                <a:latin typeface="+mj-lt"/>
              </a:rPr>
              <a:t>in </a:t>
            </a:r>
            <a:r>
              <a:rPr lang="en-US" sz="3200" dirty="0">
                <a:latin typeface="+mj-lt"/>
              </a:rPr>
              <a:t>our time and </a:t>
            </a:r>
            <a:r>
              <a:rPr lang="en-US" sz="3200" dirty="0" smtClean="0">
                <a:latin typeface="+mj-lt"/>
              </a:rPr>
              <a:t>for </a:t>
            </a:r>
            <a:r>
              <a:rPr lang="en-US" sz="3200" dirty="0">
                <a:latin typeface="+mj-lt"/>
              </a:rPr>
              <a:t>generations to </a:t>
            </a:r>
            <a:r>
              <a:rPr lang="en-US" sz="3200" dirty="0" smtClean="0">
                <a:latin typeface="+mj-lt"/>
              </a:rPr>
              <a:t>come</a:t>
            </a:r>
          </a:p>
        </p:txBody>
      </p:sp>
    </p:spTree>
    <p:extLst>
      <p:ext uri="{BB962C8B-B14F-4D97-AF65-F5344CB8AC3E}">
        <p14:creationId xmlns:p14="http://schemas.microsoft.com/office/powerpoint/2010/main" val="36062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j-lt"/>
              </a:rPr>
              <a:t>To provide funds to ministries outside of Trinity that advance the mission of Trinity Lutheran Church</a:t>
            </a:r>
          </a:p>
          <a:p>
            <a:r>
              <a:rPr lang="en-US" sz="3200" dirty="0">
                <a:latin typeface="+mj-lt"/>
              </a:rPr>
              <a:t>To provide gifts </a:t>
            </a:r>
            <a:r>
              <a:rPr lang="en-US" sz="3200" dirty="0" smtClean="0">
                <a:latin typeface="+mj-lt"/>
              </a:rPr>
              <a:t>in </a:t>
            </a:r>
            <a:r>
              <a:rPr lang="en-US" sz="3200" dirty="0">
                <a:latin typeface="+mj-lt"/>
              </a:rPr>
              <a:t>TRF Funds or create an Endowment in accordance with the TRF Gift Acceptance </a:t>
            </a:r>
            <a:r>
              <a:rPr lang="en-US" sz="3200" dirty="0" smtClean="0">
                <a:latin typeface="+mj-lt"/>
              </a:rPr>
              <a:t>Policy</a:t>
            </a:r>
            <a:endParaRPr lang="en-US" sz="3200" dirty="0">
              <a:latin typeface="+mj-lt"/>
            </a:endParaRPr>
          </a:p>
          <a:p>
            <a:endParaRPr lang="en-US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57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TRF Current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j-lt"/>
              </a:rPr>
              <a:t>Current Funds include:</a:t>
            </a:r>
          </a:p>
          <a:p>
            <a:pPr marL="1828800" lvl="1" indent="-450850">
              <a:spcBef>
                <a:spcPts val="18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+mj-lt"/>
              </a:rPr>
              <a:t>General </a:t>
            </a:r>
            <a:r>
              <a:rPr lang="en-US" altLang="en-US" sz="3200" dirty="0" smtClean="0">
                <a:latin typeface="+mj-lt"/>
              </a:rPr>
              <a:t>Fund </a:t>
            </a:r>
            <a:endParaRPr lang="en-US" altLang="en-US" sz="3200" dirty="0">
              <a:latin typeface="+mj-lt"/>
            </a:endParaRPr>
          </a:p>
          <a:p>
            <a:pPr marL="1828800" lvl="1" indent="-450850">
              <a:spcBef>
                <a:spcPts val="18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+mj-lt"/>
              </a:rPr>
              <a:t>School Endowment Fund</a:t>
            </a:r>
          </a:p>
          <a:p>
            <a:pPr marL="1828800" lvl="1" indent="-450850">
              <a:spcBef>
                <a:spcPts val="18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+mj-lt"/>
              </a:rPr>
              <a:t>School Tuition Fund</a:t>
            </a:r>
          </a:p>
          <a:p>
            <a:pPr marL="1828800" lvl="1" indent="-450850">
              <a:spcBef>
                <a:spcPts val="18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+mj-lt"/>
              </a:rPr>
              <a:t>Church Endowment Fund</a:t>
            </a:r>
          </a:p>
          <a:p>
            <a:pPr marL="1828800" lvl="1" indent="-450850">
              <a:spcBef>
                <a:spcPts val="18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3200" dirty="0" err="1" smtClean="0">
                <a:latin typeface="+mj-lt"/>
              </a:rPr>
              <a:t>Prange</a:t>
            </a:r>
            <a:r>
              <a:rPr lang="en-US" altLang="en-US" sz="3200" dirty="0" smtClean="0">
                <a:latin typeface="+mj-lt"/>
              </a:rPr>
              <a:t> Mueller Fund</a:t>
            </a:r>
            <a:endParaRPr lang="en-US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49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762250"/>
            <a:ext cx="8610600" cy="2286000"/>
          </a:xfrm>
        </p:spPr>
        <p:txBody>
          <a:bodyPr>
            <a:noAutofit/>
          </a:bodyPr>
          <a:lstStyle/>
          <a:p>
            <a:pPr algn="ctr"/>
            <a:r>
              <a:rPr lang="en-US" sz="7200" smtClean="0"/>
              <a:t>2017 </a:t>
            </a:r>
            <a:r>
              <a:rPr lang="en-US" sz="7200" dirty="0" smtClean="0"/>
              <a:t>Financial Highlights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0" y="1035050"/>
            <a:ext cx="29845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20908</TotalTime>
  <Words>1287</Words>
  <Application>Microsoft Macintosh PowerPoint</Application>
  <PresentationFormat>On-screen Show (4:3)</PresentationFormat>
  <Paragraphs>423</Paragraphs>
  <Slides>43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Calibri</vt:lpstr>
      <vt:lpstr>Constantia</vt:lpstr>
      <vt:lpstr>ＭＳ Ｐゴシック</vt:lpstr>
      <vt:lpstr>Wingdings</vt:lpstr>
      <vt:lpstr>Wingdings 2</vt:lpstr>
      <vt:lpstr>Arial</vt:lpstr>
      <vt:lpstr>1_Flow</vt:lpstr>
      <vt:lpstr>Annual Meeting</vt:lpstr>
      <vt:lpstr>Acknowledgements </vt:lpstr>
      <vt:lpstr>2017 TRF Board Members </vt:lpstr>
      <vt:lpstr>Agenda</vt:lpstr>
      <vt:lpstr>Purpose</vt:lpstr>
      <vt:lpstr>Purpose</vt:lpstr>
      <vt:lpstr>Purpose</vt:lpstr>
      <vt:lpstr>TRF Current Funds</vt:lpstr>
      <vt:lpstr>2017 Financial Highlights</vt:lpstr>
      <vt:lpstr>2017 Financial Highlights</vt:lpstr>
      <vt:lpstr>2017 Financial Highlights</vt:lpstr>
      <vt:lpstr>2017 Financial Highlights</vt:lpstr>
      <vt:lpstr>2017 Marketing Highlights</vt:lpstr>
      <vt:lpstr>2017 TRF Theme </vt:lpstr>
      <vt:lpstr>Summary</vt:lpstr>
      <vt:lpstr>Key Opportunities</vt:lpstr>
      <vt:lpstr>2017 Goals</vt:lpstr>
      <vt:lpstr>Key Messages</vt:lpstr>
      <vt:lpstr>Key Targets</vt:lpstr>
      <vt:lpstr>2017 Strategies</vt:lpstr>
      <vt:lpstr>Awareness Calendar</vt:lpstr>
      <vt:lpstr>2017 TRF Calendar</vt:lpstr>
      <vt:lpstr>PowerPoint Presentation</vt:lpstr>
      <vt:lpstr>2018 TRF Calendar Preliminary</vt:lpstr>
      <vt:lpstr>  Social Media</vt:lpstr>
      <vt:lpstr>TRF Website &amp; Social Media</vt:lpstr>
      <vt:lpstr>PowerPoint Presentation</vt:lpstr>
      <vt:lpstr>   Activities &amp; Support</vt:lpstr>
      <vt:lpstr>FY2017 Foundation Activity (7/1/16-6/30/17)</vt:lpstr>
      <vt:lpstr>FY 2018 Foundation Activity &amp; Support</vt:lpstr>
      <vt:lpstr>2017 Foundation Support</vt:lpstr>
      <vt:lpstr>2017 Summary of TRF/LCMS Foundation Activities (3-years)</vt:lpstr>
      <vt:lpstr>Total Gifts Acknowledged by TRF/LCMS Foundation 2008-2017</vt:lpstr>
      <vt:lpstr>TRF Partnership  with</vt:lpstr>
      <vt:lpstr>Ray Pagels – LCMS Foundation</vt:lpstr>
      <vt:lpstr>Ray Pagels – LCMS Foundation</vt:lpstr>
      <vt:lpstr>Designated and Undesignated Gifts</vt:lpstr>
      <vt:lpstr>PowerPoint Presentation</vt:lpstr>
      <vt:lpstr>PowerPoint Presentation</vt:lpstr>
      <vt:lpstr>The Eternity Circle</vt:lpstr>
      <vt:lpstr>2017 Eternity Circle Awards</vt:lpstr>
      <vt:lpstr>Thank You</vt:lpstr>
      <vt:lpstr>Thank You!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Trinity Roselle Foundation Annual Meeting</dc:title>
  <dc:creator>John Berka</dc:creator>
  <cp:lastModifiedBy>Andy Trosper</cp:lastModifiedBy>
  <cp:revision>121</cp:revision>
  <cp:lastPrinted>2017-11-07T22:52:53Z</cp:lastPrinted>
  <dcterms:created xsi:type="dcterms:W3CDTF">2017-11-17T00:44:10Z</dcterms:created>
  <dcterms:modified xsi:type="dcterms:W3CDTF">2017-11-18T16:56:25Z</dcterms:modified>
</cp:coreProperties>
</file>